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slideLayouts/slideLayout3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7" r:id="rId2"/>
    <p:sldMasterId id="2147483744" r:id="rId3"/>
    <p:sldMasterId id="2147483660" r:id="rId4"/>
    <p:sldMasterId id="2147483685" r:id="rId5"/>
    <p:sldMasterId id="2147483673" r:id="rId6"/>
    <p:sldMasterId id="2147483721" r:id="rId7"/>
    <p:sldMasterId id="2147483733" r:id="rId8"/>
    <p:sldMasterId id="2147483735" r:id="rId9"/>
  </p:sldMasterIdLst>
  <p:notesMasterIdLst>
    <p:notesMasterId r:id="rId16"/>
  </p:notesMasterIdLst>
  <p:handoutMasterIdLst>
    <p:handoutMasterId r:id="rId17"/>
  </p:handoutMasterIdLst>
  <p:sldIdLst>
    <p:sldId id="363" r:id="rId10"/>
    <p:sldId id="444" r:id="rId11"/>
    <p:sldId id="449" r:id="rId12"/>
    <p:sldId id="451" r:id="rId13"/>
    <p:sldId id="447" r:id="rId14"/>
    <p:sldId id="450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(Scott Ransom, 8mins)" id="{767F7953-B51F-2041-8436-193964079894}">
          <p14:sldIdLst>
            <p14:sldId id="363"/>
            <p14:sldId id="444"/>
            <p14:sldId id="449"/>
            <p14:sldId id="451"/>
            <p14:sldId id="447"/>
            <p14:sldId id="4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419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8" autoAdjust="0"/>
    <p:restoredTop sz="93475" autoAdjust="0"/>
  </p:normalViewPr>
  <p:slideViewPr>
    <p:cSldViewPr snapToGrid="0" snapToObjects="1">
      <p:cViewPr varScale="1">
        <p:scale>
          <a:sx n="59" d="100"/>
          <a:sy n="59" d="100"/>
        </p:scale>
        <p:origin x="10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408" y="-120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1125BB-4C56-4650-990C-42FCA7359DCD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85D8FA-8779-4139-9D05-1451C8CAE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96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5EDCC2-CD75-4BDE-9096-695D76E92D5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626822-81B5-4229-B1E7-9885D7B6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4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26822-81B5-4229-B1E7-9885D7B697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74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26822-81B5-4229-B1E7-9885D7B697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7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26822-81B5-4229-B1E7-9885D7B697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20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26822-81B5-4229-B1E7-9885D7B697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29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26822-81B5-4229-B1E7-9885D7B697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4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26822-81B5-4229-B1E7-9885D7B697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3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05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ED2A-3058-C944-A454-B764AC4A98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AC94-AE2C-294D-B4FE-B24450B3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6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ED2A-3058-C944-A454-B764AC4A98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AC94-AE2C-294D-B4FE-B24450B3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35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ED2A-3058-C944-A454-B764AC4A98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AC94-AE2C-294D-B4FE-B24450B3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90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ED2A-3058-C944-A454-B764AC4A98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AC94-AE2C-294D-B4FE-B24450B3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85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ED2A-3058-C944-A454-B764AC4A98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AC94-AE2C-294D-B4FE-B24450B3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6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ED2A-3058-C944-A454-B764AC4A98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AC94-AE2C-294D-B4FE-B24450B3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91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AE3B-42A0-8E40-9D90-350419EF8AF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1077-11C5-4D45-883D-8398B9CF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7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AE3B-42A0-8E40-9D90-350419EF8AF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1077-11C5-4D45-883D-8398B9CF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73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AE3B-42A0-8E40-9D90-350419EF8AF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1077-11C5-4D45-883D-8398B9CF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24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AE3B-42A0-8E40-9D90-350419EF8AF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1077-11C5-4D45-883D-8398B9CF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693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AE3B-42A0-8E40-9D90-350419EF8AF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1077-11C5-4D45-883D-8398B9CF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16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AE3B-42A0-8E40-9D90-350419EF8AF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1077-11C5-4D45-883D-8398B9CF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26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AE3B-42A0-8E40-9D90-350419EF8AF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1077-11C5-4D45-883D-8398B9CF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22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AE3B-42A0-8E40-9D90-350419EF8AF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1077-11C5-4D45-883D-8398B9CF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36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AE3B-42A0-8E40-9D90-350419EF8AF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1077-11C5-4D45-883D-8398B9CF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27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AE3B-42A0-8E40-9D90-350419EF8AF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1077-11C5-4D45-883D-8398B9CF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21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AE3B-42A0-8E40-9D90-350419EF8AF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1077-11C5-4D45-883D-8398B9CF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80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343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127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5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22FFAB48-9F51-4E6D-AD19-3B3EE3E28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101D17BD-BDBD-4C6D-8C38-9814CE9118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21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120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839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61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94" y="295275"/>
            <a:ext cx="8385572" cy="666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69094" y="1479469"/>
            <a:ext cx="8385572" cy="408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582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ED2A-3058-C944-A454-B764AC4A98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AC94-AE2C-294D-B4FE-B24450B3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2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ED2A-3058-C944-A454-B764AC4A98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AC94-AE2C-294D-B4FE-B24450B3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2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ED2A-3058-C944-A454-B764AC4A98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AC94-AE2C-294D-B4FE-B24450B3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5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ED2A-3058-C944-A454-B764AC4A98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AC94-AE2C-294D-B4FE-B24450B3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1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ED2A-3058-C944-A454-B764AC4A98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AC94-AE2C-294D-B4FE-B24450B3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1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48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6" r:id="rId2"/>
    <p:sldLayoutId id="2147483771" r:id="rId3"/>
    <p:sldLayoutId id="214748377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ED2A-3058-C944-A454-B764AC4A98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EAC94-AE2C-294D-B4FE-B24450B3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8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2AE3B-42A0-8E40-9D90-350419EF8AF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91077-11C5-4D45-883D-8398B9CF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3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18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83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80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92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4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53245-6EEE-49B9-BA88-7BB350AD9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08437"/>
            <a:ext cx="3985766" cy="2879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98626" y="2975800"/>
            <a:ext cx="29112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rgbClr val="000000"/>
              </a:solidFill>
              <a:latin typeface="ArialMT"/>
            </a:endParaRPr>
          </a:p>
          <a:p>
            <a:endParaRPr lang="en-US" sz="1000" dirty="0">
              <a:solidFill>
                <a:srgbClr val="000000"/>
              </a:solidFill>
              <a:latin typeface="ArialMT"/>
            </a:endParaRPr>
          </a:p>
          <a:p>
            <a:endParaRPr lang="en-US" sz="1400" dirty="0">
              <a:solidFill>
                <a:srgbClr val="000000"/>
              </a:solidFill>
              <a:latin typeface="ArialMT"/>
            </a:endParaRPr>
          </a:p>
          <a:p>
            <a:endParaRPr lang="en-US" sz="1400" dirty="0">
              <a:solidFill>
                <a:srgbClr val="000000"/>
              </a:solidFill>
              <a:latin typeface="ArialMT"/>
            </a:endParaRPr>
          </a:p>
          <a:p>
            <a:endParaRPr lang="en-US" sz="1400" dirty="0">
              <a:solidFill>
                <a:srgbClr val="000000"/>
              </a:solidFill>
              <a:latin typeface="Arial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276" y="2902924"/>
            <a:ext cx="7516060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i="0" u="none" strike="noStrike" spc="50" dirty="0">
                <a:solidFill>
                  <a:srgbClr val="000000"/>
                </a:solidFill>
                <a:latin typeface="Arial"/>
                <a:cs typeface="Arial"/>
              </a:rPr>
              <a:t>Septem</a:t>
            </a:r>
            <a:r>
              <a:rPr lang="de-DE" sz="1400" spc="50" dirty="0">
                <a:solidFill>
                  <a:srgbClr val="000000"/>
                </a:solidFill>
                <a:latin typeface="Arial"/>
                <a:cs typeface="Arial"/>
              </a:rPr>
              <a:t>ber 8</a:t>
            </a:r>
            <a:r>
              <a:rPr lang="de-DE" sz="1400" b="0" i="0" u="none" strike="noStrike" spc="50" dirty="0">
                <a:solidFill>
                  <a:srgbClr val="000000"/>
                </a:solidFill>
                <a:latin typeface="Arial"/>
                <a:cs typeface="Arial"/>
              </a:rPr>
              <a:t>, 2021</a:t>
            </a:r>
          </a:p>
          <a:p>
            <a:endParaRPr lang="de-DE" sz="1400" b="0" i="0" u="none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de-DE" sz="4000" b="1" dirty="0">
                <a:solidFill>
                  <a:srgbClr val="4192B5"/>
                </a:solidFill>
                <a:latin typeface="Arial"/>
                <a:cs typeface="Arial"/>
              </a:rPr>
              <a:t>ILO Summit 2021</a:t>
            </a:r>
            <a:endParaRPr lang="de-DE" sz="4000" b="1" dirty="0">
              <a:solidFill>
                <a:srgbClr val="C8541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de-DE" sz="2800" b="1" dirty="0">
              <a:solidFill>
                <a:srgbClr val="4192B5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4400" y="355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2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8"/>
          <p:cNvSpPr>
            <a:spLocks noChangeArrowheads="1"/>
          </p:cNvSpPr>
          <p:nvPr/>
        </p:nvSpPr>
        <p:spPr bwMode="auto">
          <a:xfrm>
            <a:off x="795969" y="1270060"/>
            <a:ext cx="7403651" cy="68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marL="155575" indent="-155575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indent="0"/>
            <a:endParaRPr lang="en-US" altLang="en-US" sz="1600" b="1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Aft>
                <a:spcPts val="500"/>
              </a:spcAft>
            </a:pPr>
            <a:endParaRPr lang="en-US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969" y="542424"/>
            <a:ext cx="754303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4192B5"/>
                </a:solidFill>
                <a:latin typeface="Arial"/>
                <a:cs typeface="Arial"/>
              </a:rPr>
              <a:t>Agenda – Day 1</a:t>
            </a:r>
            <a:endParaRPr lang="en-US" sz="2400" b="1" i="0" u="none" strike="noStrike" dirty="0">
              <a:solidFill>
                <a:srgbClr val="4192B5"/>
              </a:solidFill>
              <a:latin typeface="Arial"/>
              <a:cs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71E2AC-72C6-4DEF-B494-20D966D7D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169361"/>
              </p:ext>
            </p:extLst>
          </p:nvPr>
        </p:nvGraphicFramePr>
        <p:xfrm>
          <a:off x="1000214" y="1139060"/>
          <a:ext cx="6995160" cy="432842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739376">
                  <a:extLst>
                    <a:ext uri="{9D8B030D-6E8A-4147-A177-3AD203B41FA5}">
                      <a16:colId xmlns:a16="http://schemas.microsoft.com/office/drawing/2014/main" val="1516680999"/>
                    </a:ext>
                  </a:extLst>
                </a:gridCol>
                <a:gridCol w="657922">
                  <a:extLst>
                    <a:ext uri="{9D8B030D-6E8A-4147-A177-3AD203B41FA5}">
                      <a16:colId xmlns:a16="http://schemas.microsoft.com/office/drawing/2014/main" val="965296104"/>
                    </a:ext>
                  </a:extLst>
                </a:gridCol>
                <a:gridCol w="591015">
                  <a:extLst>
                    <a:ext uri="{9D8B030D-6E8A-4147-A177-3AD203B41FA5}">
                      <a16:colId xmlns:a16="http://schemas.microsoft.com/office/drawing/2014/main" val="1940172786"/>
                    </a:ext>
                  </a:extLst>
                </a:gridCol>
                <a:gridCol w="3509517">
                  <a:extLst>
                    <a:ext uri="{9D8B030D-6E8A-4147-A177-3AD203B41FA5}">
                      <a16:colId xmlns:a16="http://schemas.microsoft.com/office/drawing/2014/main" val="1937039262"/>
                    </a:ext>
                  </a:extLst>
                </a:gridCol>
                <a:gridCol w="1497330">
                  <a:extLst>
                    <a:ext uri="{9D8B030D-6E8A-4147-A177-3AD203B41FA5}">
                      <a16:colId xmlns:a16="http://schemas.microsoft.com/office/drawing/2014/main" val="17315877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Pacific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Central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Eastern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Topic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Speakers/Panel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0984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9am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11am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12pm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Welcome &amp; Introductions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Scott 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0706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9:20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11:20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12:20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ILO Round-Robin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All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988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10:30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12:30pm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Break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15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10:45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12:45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1:45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Gen IV:  Updates and Definitions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Deborah J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330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11:15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1:15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2:15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NSF Program Updates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Deborah J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35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11:30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Lunch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7802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12:30pm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Impact of Covid on Center Operations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Tom D &amp; Owen 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400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Engaging Businesses Post-Covid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Panel:  Chris F, Peter K, Nasser H, Carolyn 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8164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Break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6253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2:45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4:45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5:45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100" dirty="0" err="1">
                          <a:effectLst/>
                        </a:rPr>
                        <a:t>Covid’s</a:t>
                      </a:r>
                      <a:r>
                        <a:rPr lang="fr-FR" sz="1100" dirty="0">
                          <a:effectLst/>
                        </a:rPr>
                        <a:t> Impact on Entrepreneurial </a:t>
                      </a:r>
                      <a:r>
                        <a:rPr lang="fr-FR" sz="1100" dirty="0" err="1">
                          <a:effectLst/>
                        </a:rPr>
                        <a:t>Activities</a:t>
                      </a:r>
                      <a:endParaRPr lang="fr-FR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Schaeffer G &amp; Guest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9319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3:45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5:45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6:45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Adjourn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288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14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8"/>
          <p:cNvSpPr>
            <a:spLocks noChangeArrowheads="1"/>
          </p:cNvSpPr>
          <p:nvPr/>
        </p:nvSpPr>
        <p:spPr bwMode="auto">
          <a:xfrm>
            <a:off x="795969" y="1270060"/>
            <a:ext cx="7403651" cy="68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marL="155575" indent="-155575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indent="0"/>
            <a:endParaRPr lang="en-US" altLang="en-US" sz="1600" b="1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Aft>
                <a:spcPts val="500"/>
              </a:spcAft>
            </a:pPr>
            <a:endParaRPr lang="en-US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969" y="542424"/>
            <a:ext cx="754303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4192B5"/>
                </a:solidFill>
                <a:latin typeface="Arial"/>
                <a:cs typeface="Arial"/>
              </a:rPr>
              <a:t>Agenda – Day 2</a:t>
            </a:r>
            <a:endParaRPr lang="en-US" sz="2400" b="1" i="0" u="none" strike="noStrike" dirty="0">
              <a:solidFill>
                <a:srgbClr val="4192B5"/>
              </a:solidFill>
              <a:latin typeface="Arial"/>
              <a:cs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BBE565-C253-4EFC-9E25-A29A44252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219169"/>
              </p:ext>
            </p:extLst>
          </p:nvPr>
        </p:nvGraphicFramePr>
        <p:xfrm>
          <a:off x="1069904" y="1257694"/>
          <a:ext cx="6995160" cy="422318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758896">
                  <a:extLst>
                    <a:ext uri="{9D8B030D-6E8A-4147-A177-3AD203B41FA5}">
                      <a16:colId xmlns:a16="http://schemas.microsoft.com/office/drawing/2014/main" val="1377353076"/>
                    </a:ext>
                  </a:extLst>
                </a:gridCol>
                <a:gridCol w="646771">
                  <a:extLst>
                    <a:ext uri="{9D8B030D-6E8A-4147-A177-3AD203B41FA5}">
                      <a16:colId xmlns:a16="http://schemas.microsoft.com/office/drawing/2014/main" val="3254435407"/>
                    </a:ext>
                  </a:extLst>
                </a:gridCol>
                <a:gridCol w="657922">
                  <a:extLst>
                    <a:ext uri="{9D8B030D-6E8A-4147-A177-3AD203B41FA5}">
                      <a16:colId xmlns:a16="http://schemas.microsoft.com/office/drawing/2014/main" val="359489031"/>
                    </a:ext>
                  </a:extLst>
                </a:gridCol>
                <a:gridCol w="3539016">
                  <a:extLst>
                    <a:ext uri="{9D8B030D-6E8A-4147-A177-3AD203B41FA5}">
                      <a16:colId xmlns:a16="http://schemas.microsoft.com/office/drawing/2014/main" val="2642024596"/>
                    </a:ext>
                  </a:extLst>
                </a:gridCol>
                <a:gridCol w="1392555">
                  <a:extLst>
                    <a:ext uri="{9D8B030D-6E8A-4147-A177-3AD203B41FA5}">
                      <a16:colId xmlns:a16="http://schemas.microsoft.com/office/drawing/2014/main" val="4292404136"/>
                    </a:ext>
                  </a:extLst>
                </a:gridCol>
              </a:tblGrid>
              <a:tr h="271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Pacific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Central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Eastern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Topic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Speakers/Panel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9535660"/>
                  </a:ext>
                </a:extLst>
              </a:tr>
              <a:tr h="271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9:00am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11am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12pm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BioBook Update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Kara B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7529615"/>
                  </a:ext>
                </a:extLst>
              </a:tr>
              <a:tr h="271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9:20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11:20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12:20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Mentor Program Update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Scott 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6679220"/>
                  </a:ext>
                </a:extLst>
              </a:tr>
              <a:tr h="271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9:40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11:40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12:40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Creating Impact:  Value Propositions for Research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Cynthia 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362955"/>
                  </a:ext>
                </a:extLst>
              </a:tr>
              <a:tr h="574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10:30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12:30pm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Break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4410036"/>
                  </a:ext>
                </a:extLst>
              </a:tr>
              <a:tr h="8771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11:00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1:00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2:00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Best Practices for Creating a Culture of Inclusion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Panel:  Tom D, Scott Bellman, Teresa Chapman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3352590"/>
                  </a:ext>
                </a:extLst>
              </a:tr>
              <a:tr h="574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12:00pm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2:00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3:00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Lunch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4940726"/>
                  </a:ext>
                </a:extLst>
              </a:tr>
              <a:tr h="271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strike="sngStrike" baseline="0">
                          <a:effectLst/>
                        </a:rPr>
                        <a:t>1:00</a:t>
                      </a:r>
                      <a:endParaRPr lang="en-US" sz="1050" strike="sngStrike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strike="sngStrike" baseline="0">
                          <a:effectLst/>
                        </a:rPr>
                        <a:t>3:00</a:t>
                      </a:r>
                      <a:endParaRPr lang="en-US" sz="1050" strike="sngStrike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strike="sngStrike" baseline="0">
                          <a:effectLst/>
                        </a:rPr>
                        <a:t>4:00</a:t>
                      </a:r>
                      <a:endParaRPr lang="en-US" sz="1050" strike="sngStrike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strike="sngStrike" baseline="0">
                          <a:effectLst/>
                        </a:rPr>
                        <a:t>I/U CRC:  A post-Graduation Option?</a:t>
                      </a:r>
                      <a:endParaRPr lang="en-US" sz="1050" strike="sngStrike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strike="sngStrike" baseline="0" dirty="0">
                          <a:effectLst/>
                        </a:rPr>
                        <a:t>Deborah J, Prakash B</a:t>
                      </a:r>
                      <a:endParaRPr lang="en-US" sz="1050" strike="sngStrike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7869135"/>
                  </a:ext>
                </a:extLst>
              </a:tr>
              <a:tr h="271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1:00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3:00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4:00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ILO Open Forum / Q&amp;A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All ILOs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5607217"/>
                  </a:ext>
                </a:extLst>
              </a:tr>
              <a:tr h="271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Adjourn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2699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369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8"/>
          <p:cNvSpPr>
            <a:spLocks noChangeArrowheads="1"/>
          </p:cNvSpPr>
          <p:nvPr/>
        </p:nvSpPr>
        <p:spPr bwMode="auto">
          <a:xfrm>
            <a:off x="795969" y="1270060"/>
            <a:ext cx="7403651" cy="68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marL="155575" indent="-155575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indent="0"/>
            <a:endParaRPr lang="en-US" altLang="en-US" sz="1600" b="1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Aft>
                <a:spcPts val="500"/>
              </a:spcAft>
            </a:pPr>
            <a:endParaRPr lang="en-US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969" y="542424"/>
            <a:ext cx="754303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4192B5"/>
                </a:solidFill>
                <a:latin typeface="Arial"/>
                <a:cs typeface="Arial"/>
              </a:rPr>
              <a:t>Agenda – Day 2</a:t>
            </a:r>
            <a:endParaRPr lang="en-US" sz="2400" b="1" i="0" u="none" strike="noStrike" dirty="0">
              <a:solidFill>
                <a:srgbClr val="4192B5"/>
              </a:solidFill>
              <a:latin typeface="Arial"/>
              <a:cs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BBE565-C253-4EFC-9E25-A29A44252E14}"/>
              </a:ext>
            </a:extLst>
          </p:cNvPr>
          <p:cNvGraphicFramePr>
            <a:graphicFrameLocks noGrp="1"/>
          </p:cNvGraphicFramePr>
          <p:nvPr/>
        </p:nvGraphicFramePr>
        <p:xfrm>
          <a:off x="1069904" y="1257694"/>
          <a:ext cx="6995160" cy="422318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758896">
                  <a:extLst>
                    <a:ext uri="{9D8B030D-6E8A-4147-A177-3AD203B41FA5}">
                      <a16:colId xmlns:a16="http://schemas.microsoft.com/office/drawing/2014/main" val="1377353076"/>
                    </a:ext>
                  </a:extLst>
                </a:gridCol>
                <a:gridCol w="646771">
                  <a:extLst>
                    <a:ext uri="{9D8B030D-6E8A-4147-A177-3AD203B41FA5}">
                      <a16:colId xmlns:a16="http://schemas.microsoft.com/office/drawing/2014/main" val="3254435407"/>
                    </a:ext>
                  </a:extLst>
                </a:gridCol>
                <a:gridCol w="657922">
                  <a:extLst>
                    <a:ext uri="{9D8B030D-6E8A-4147-A177-3AD203B41FA5}">
                      <a16:colId xmlns:a16="http://schemas.microsoft.com/office/drawing/2014/main" val="359489031"/>
                    </a:ext>
                  </a:extLst>
                </a:gridCol>
                <a:gridCol w="3539016">
                  <a:extLst>
                    <a:ext uri="{9D8B030D-6E8A-4147-A177-3AD203B41FA5}">
                      <a16:colId xmlns:a16="http://schemas.microsoft.com/office/drawing/2014/main" val="2642024596"/>
                    </a:ext>
                  </a:extLst>
                </a:gridCol>
                <a:gridCol w="1392555">
                  <a:extLst>
                    <a:ext uri="{9D8B030D-6E8A-4147-A177-3AD203B41FA5}">
                      <a16:colId xmlns:a16="http://schemas.microsoft.com/office/drawing/2014/main" val="4292404136"/>
                    </a:ext>
                  </a:extLst>
                </a:gridCol>
              </a:tblGrid>
              <a:tr h="271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Pacific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Central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Eastern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Topic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Speakers/Panel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9535660"/>
                  </a:ext>
                </a:extLst>
              </a:tr>
              <a:tr h="271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9:00am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11am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12pm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BioBook Update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Kara B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7529615"/>
                  </a:ext>
                </a:extLst>
              </a:tr>
              <a:tr h="271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9:20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11:20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12:20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Mentor Program Update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Scott 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6679220"/>
                  </a:ext>
                </a:extLst>
              </a:tr>
              <a:tr h="271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9:40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11:40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12:40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Creating Impact:  Value Propositions for Research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Cynthia 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362955"/>
                  </a:ext>
                </a:extLst>
              </a:tr>
              <a:tr h="574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10:30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12:30pm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Break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4410036"/>
                  </a:ext>
                </a:extLst>
              </a:tr>
              <a:tr h="8771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11:00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1:00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2:00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Best Practices for Creating a Culture of Inclusion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Panel:  Tom D, Scott Bellman, Teresa Chapman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3352590"/>
                  </a:ext>
                </a:extLst>
              </a:tr>
              <a:tr h="574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12:00pm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2:00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3:00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Lunch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4940726"/>
                  </a:ext>
                </a:extLst>
              </a:tr>
              <a:tr h="271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1:00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3:00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4:00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I/U CRC:  A post-Graduation Option?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Deborah J, Prakash B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7869135"/>
                  </a:ext>
                </a:extLst>
              </a:tr>
              <a:tr h="271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ILO Open Forum / Q&amp;A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All ILOs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5607217"/>
                  </a:ext>
                </a:extLst>
              </a:tr>
              <a:tr h="271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5:30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Adjourn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2699863"/>
                  </a:ext>
                </a:extLst>
              </a:tr>
            </a:tbl>
          </a:graphicData>
        </a:graphic>
      </p:graphicFrame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5EBDE89A-8A02-41A0-94B6-62177FDF6526}"/>
              </a:ext>
            </a:extLst>
          </p:cNvPr>
          <p:cNvSpPr/>
          <p:nvPr/>
        </p:nvSpPr>
        <p:spPr>
          <a:xfrm>
            <a:off x="5910146" y="3624146"/>
            <a:ext cx="535259" cy="127848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6C3A39-FDBE-4970-B599-09AC28CD3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77339">
            <a:off x="2515273" y="3512256"/>
            <a:ext cx="627942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5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8"/>
          <p:cNvSpPr>
            <a:spLocks noChangeArrowheads="1"/>
          </p:cNvSpPr>
          <p:nvPr/>
        </p:nvSpPr>
        <p:spPr bwMode="auto">
          <a:xfrm>
            <a:off x="795969" y="1270060"/>
            <a:ext cx="7403651" cy="34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marL="155575" indent="-155575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spcAft>
                <a:spcPts val="500"/>
              </a:spcAft>
              <a:buFontTx/>
              <a:buChar char="•"/>
            </a:pPr>
            <a:endParaRPr lang="en-US" altLang="en-US" sz="1800" b="1" dirty="0">
              <a:latin typeface="Arial" panose="020B0604020202020204" pitchFamily="34" charset="0"/>
              <a:cs typeface="Arial" pitchFamily="34" charset="0"/>
            </a:endParaRPr>
          </a:p>
          <a:p>
            <a:endParaRPr lang="en-US" sz="1600" b="1" dirty="0"/>
          </a:p>
          <a:p>
            <a:r>
              <a:rPr lang="en-US" sz="2400" b="1" dirty="0"/>
              <a:t>24 ILOs, 3 minutes, 5 Crisp Bullets:</a:t>
            </a:r>
            <a:endParaRPr lang="en-US" sz="2400" b="1" i="1" dirty="0"/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Your Center </a:t>
            </a:r>
            <a:r>
              <a:rPr lang="en-US" sz="1600" dirty="0">
                <a:effectLst/>
                <a:latin typeface="+mn-lt"/>
                <a:ea typeface="Calibri" panose="020F0502020204030204" pitchFamily="34" charset="0"/>
              </a:rPr>
              <a:t>(or who you’re with)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ts Research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Your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What you’re Focused on Right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What you’re looking to Get from the Summit</a:t>
            </a:r>
            <a:endParaRPr lang="en-US" altLang="en-US" sz="2400" b="1" dirty="0">
              <a:latin typeface="+mn-lt"/>
              <a:cs typeface="Arial" pitchFamily="34" charset="0"/>
            </a:endParaRPr>
          </a:p>
          <a:p>
            <a:pPr marL="0" indent="0" eaLnBrk="1" hangingPunct="1">
              <a:spcAft>
                <a:spcPts val="500"/>
              </a:spcAft>
            </a:pPr>
            <a:endParaRPr lang="en-US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969" y="542424"/>
            <a:ext cx="754303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4192B5"/>
                </a:solidFill>
                <a:latin typeface="Arial"/>
                <a:cs typeface="Arial"/>
              </a:rPr>
              <a:t>ILO Round Robin</a:t>
            </a:r>
            <a:endParaRPr lang="en-US" sz="2400" b="1" i="0" u="none" strike="noStrike" dirty="0">
              <a:solidFill>
                <a:srgbClr val="4192B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113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8"/>
          <p:cNvSpPr>
            <a:spLocks noChangeArrowheads="1"/>
          </p:cNvSpPr>
          <p:nvPr/>
        </p:nvSpPr>
        <p:spPr bwMode="auto">
          <a:xfrm>
            <a:off x="795969" y="2195611"/>
            <a:ext cx="7403651" cy="145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marL="155575" indent="-155575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spcAft>
                <a:spcPts val="500"/>
              </a:spcAft>
              <a:buFontTx/>
              <a:buChar char="•"/>
            </a:pPr>
            <a:endParaRPr lang="en-US" altLang="en-US" sz="1800" b="1" dirty="0">
              <a:latin typeface="Arial" panose="020B0604020202020204" pitchFamily="34" charset="0"/>
              <a:cs typeface="Arial" pitchFamily="34" charset="0"/>
            </a:endParaRPr>
          </a:p>
          <a:p>
            <a:endParaRPr lang="en-US" sz="1600" b="1" dirty="0"/>
          </a:p>
          <a:p>
            <a:pPr algn="ctr"/>
            <a:r>
              <a:rPr lang="en-US" sz="4800" b="1" dirty="0"/>
              <a:t>15 Min</a:t>
            </a:r>
            <a:endParaRPr lang="en-US" alt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969" y="542424"/>
            <a:ext cx="7543031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4192B5"/>
                </a:solidFill>
                <a:latin typeface="Arial"/>
                <a:cs typeface="Arial"/>
              </a:rPr>
              <a:t>Break</a:t>
            </a:r>
            <a:endParaRPr lang="en-US" sz="3600" b="1" i="0" u="none" strike="noStrike" dirty="0">
              <a:solidFill>
                <a:srgbClr val="4192B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967580"/>
      </p:ext>
    </p:extLst>
  </p:cSld>
  <p:clrMapOvr>
    <a:masterClrMapping/>
  </p:clrMapOvr>
</p:sld>
</file>

<file path=ppt/theme/theme1.xml><?xml version="1.0" encoding="utf-8"?>
<a:theme xmlns:a="http://schemas.openxmlformats.org/drawingml/2006/main" name="CSNE-presentation-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SNE Title slid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SNE Title slid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SNE Title slide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SNE content pag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CSNE content pag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SNE content pag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CSNE-presentation-master</Template>
  <TotalTime>12797</TotalTime>
  <Words>371</Words>
  <Application>Microsoft Office PowerPoint</Application>
  <PresentationFormat>On-screen Show (4:3)</PresentationFormat>
  <Paragraphs>189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ArialMT</vt:lpstr>
      <vt:lpstr>Calibri</vt:lpstr>
      <vt:lpstr>Gill Sans</vt:lpstr>
      <vt:lpstr>CSNE-presentation-master</vt:lpstr>
      <vt:lpstr>1_Custom Design</vt:lpstr>
      <vt:lpstr>Custom Design</vt:lpstr>
      <vt:lpstr>CSNE Title slide 2</vt:lpstr>
      <vt:lpstr>CSNE Title slide 3</vt:lpstr>
      <vt:lpstr>CSNE Title slide 4</vt:lpstr>
      <vt:lpstr>CSNE content page 1</vt:lpstr>
      <vt:lpstr>CSNE content page 2</vt:lpstr>
      <vt:lpstr>CSNE content page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ransom87@uw.edu</dc:creator>
  <cp:lastModifiedBy>Scott Ransom</cp:lastModifiedBy>
  <cp:revision>412</cp:revision>
  <cp:lastPrinted>2014-11-05T23:49:33Z</cp:lastPrinted>
  <dcterms:created xsi:type="dcterms:W3CDTF">2014-04-10T17:13:47Z</dcterms:created>
  <dcterms:modified xsi:type="dcterms:W3CDTF">2021-09-09T17:47:16Z</dcterms:modified>
</cp:coreProperties>
</file>