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76" r:id="rId2"/>
    <p:sldId id="481" r:id="rId3"/>
    <p:sldId id="479" r:id="rId4"/>
    <p:sldId id="480" r:id="rId5"/>
    <p:sldId id="47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464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 Bifano" initials="T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7C960"/>
    <a:srgbClr val="39F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15"/>
    <p:restoredTop sz="94607"/>
  </p:normalViewPr>
  <p:slideViewPr>
    <p:cSldViewPr snapToGrid="0" snapToObjects="1">
      <p:cViewPr>
        <p:scale>
          <a:sx n="100" d="100"/>
          <a:sy n="100" d="100"/>
        </p:scale>
        <p:origin x="1776" y="296"/>
      </p:cViewPr>
      <p:guideLst>
        <p:guide orient="horz" pos="2160"/>
        <p:guide pos="2880"/>
        <p:guide pos="464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4303E-F23D-224F-9E04-BC1F4159C670}" type="datetimeFigureOut">
              <a:rPr lang="en-US" smtClean="0"/>
              <a:t>9/8/21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2B6B-61C1-6940-9E34-5362FF101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398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B6755-14F4-E44D-AB34-0E56B56926D1}" type="datetimeFigureOut">
              <a:rPr lang="en-US" smtClean="0"/>
              <a:t>9/8/21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0E364-59ED-C344-AF82-1FC94EE83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571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0E364-59ED-C344-AF82-1FC94EE83D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63x2_08_adj_for_PPT.jpg"/>
          <p:cNvPicPr>
            <a:picLocks noChangeAspect="1"/>
          </p:cNvPicPr>
          <p:nvPr userDrawn="1"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388372"/>
            <a:ext cx="9144000" cy="2469627"/>
          </a:xfrm>
          <a:prstGeom prst="rect">
            <a:avLst/>
          </a:prstGeom>
          <a:solidFill>
            <a:srgbClr val="181A1D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386784"/>
            <a:ext cx="9144000" cy="1588"/>
          </a:xfrm>
          <a:prstGeom prst="line">
            <a:avLst/>
          </a:prstGeom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U_Cell-Met_Logo_FINAL_Reverse-03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58205" y="5375852"/>
            <a:ext cx="3798803" cy="10276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0044" y="1710056"/>
            <a:ext cx="7264635" cy="1470025"/>
          </a:xfrm>
        </p:spPr>
        <p:txBody>
          <a:bodyPr anchor="b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045" y="3068037"/>
            <a:ext cx="7264634" cy="1058901"/>
          </a:xfrm>
        </p:spPr>
        <p:txBody>
          <a:bodyPr>
            <a:normAutofit/>
          </a:bodyPr>
          <a:lstStyle>
            <a:lvl1pPr marL="0" indent="0" algn="l">
              <a:buNone/>
              <a:defRPr sz="3600" b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8274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892" y="6356350"/>
            <a:ext cx="417696" cy="365125"/>
          </a:xfrm>
        </p:spPr>
        <p:txBody>
          <a:bodyPr/>
          <a:lstStyle/>
          <a:p>
            <a:pPr>
              <a:defRPr/>
            </a:pPr>
            <a:fld id="{D0C8A125-6D69-3045-B67E-CFC05FF65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U_Cell-Met_Logo_FINAL_Reverse-0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00260" y="1045740"/>
            <a:ext cx="4516308" cy="3062524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4989482"/>
            <a:ext cx="8229600" cy="9861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269935" y="4722866"/>
            <a:ext cx="6368351" cy="1588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3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821653"/>
            <a:ext cx="9144000" cy="3940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049881"/>
            <a:ext cx="6821488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75EE-E1C7-E144-B5BD-855A7AB288CB}" type="datetime1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87898"/>
            <a:ext cx="8229600" cy="500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35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E11-5D14-D24F-8413-5A94FCCAF559}" type="datetime1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5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Longe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8187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240470"/>
            <a:ext cx="9144000" cy="56175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3675" dist="190500" dir="16200000" rotWithShape="0">
              <a:srgbClr val="000000">
                <a:alpha val="2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898"/>
            <a:ext cx="8229600" cy="95784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914"/>
            <a:ext cx="8229600" cy="4594902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5E11-5D14-D24F-8413-5A94FCCAF559}" type="datetime1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U_Cell-Met_Logo_FINAL_Reverse-03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73844" y="175562"/>
            <a:ext cx="2515512" cy="75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42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6458"/>
            <a:ext cx="4038600" cy="4949706"/>
          </a:xfrm>
        </p:spPr>
        <p:txBody>
          <a:bodyPr/>
          <a:lstStyle>
            <a:lvl1pPr>
              <a:buClr>
                <a:schemeClr val="accent1"/>
              </a:buClr>
              <a:defRPr sz="2400"/>
            </a:lvl1pPr>
            <a:lvl2pPr>
              <a:buClr>
                <a:schemeClr val="accent1"/>
              </a:buClr>
              <a:defRPr sz="2400"/>
            </a:lvl2pPr>
            <a:lvl3pPr>
              <a:buClr>
                <a:schemeClr val="accent1"/>
              </a:buClr>
              <a:defRPr sz="2000"/>
            </a:lvl3pPr>
            <a:lvl4pPr>
              <a:buClr>
                <a:schemeClr val="accent1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6458"/>
            <a:ext cx="4038600" cy="4949706"/>
          </a:xfrm>
        </p:spPr>
        <p:txBody>
          <a:bodyPr/>
          <a:lstStyle>
            <a:lvl1pPr>
              <a:buClr>
                <a:schemeClr val="accent1"/>
              </a:buClr>
              <a:defRPr sz="2400"/>
            </a:lvl1pPr>
            <a:lvl2pPr>
              <a:buClr>
                <a:schemeClr val="accent1"/>
              </a:buClr>
              <a:defRPr sz="2400"/>
            </a:lvl2pPr>
            <a:lvl3pPr>
              <a:buClr>
                <a:schemeClr val="accent1"/>
              </a:buClr>
              <a:defRPr sz="2000"/>
            </a:lvl3pPr>
            <a:lvl4pPr>
              <a:buClr>
                <a:schemeClr val="accent1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DBBC-770F-EC47-A8E3-5531448A2C46}" type="datetime1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E35E8-07CF-6E41-AB57-6994A1391B15}" type="datetime1">
              <a:rPr lang="en-US" smtClean="0"/>
              <a:t>9/8/21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CA87-537C-574F-BB18-B29D6D367626}" type="datetime1">
              <a:rPr lang="en-US" smtClean="0"/>
              <a:t>9/8/21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5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EC9AC-039D-474B-AD13-E3FA533908AA}" type="datetime1">
              <a:rPr lang="en-US" smtClean="0"/>
              <a:t>9/8/21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B9EC9AC-039D-474B-AD13-E3FA533908AA}" type="datetime1">
              <a:rPr lang="en-US" smtClean="0"/>
              <a:pPr/>
              <a:t>9/8/21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2452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6901005-82AE-384C-88A2-86A988614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892" y="6356350"/>
            <a:ext cx="417696" cy="365125"/>
          </a:xfrm>
        </p:spPr>
        <p:txBody>
          <a:bodyPr/>
          <a:lstStyle/>
          <a:p>
            <a:pPr>
              <a:defRPr/>
            </a:pPr>
            <a:fld id="{D0C8A125-6D69-3045-B67E-CFC05FF65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U_Cell-Met_Logo_FINAL_Reverse-0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00260" y="1045740"/>
            <a:ext cx="4516308" cy="3062524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4989482"/>
            <a:ext cx="8229600" cy="9861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269935" y="4722866"/>
            <a:ext cx="6368351" cy="1588"/>
          </a:xfrm>
          <a:prstGeom prst="line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85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77528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775288"/>
            <a:ext cx="9144000" cy="60827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3675" dist="190500" dir="16200000" rotWithShape="0">
              <a:srgbClr val="000000">
                <a:alpha val="2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7898"/>
            <a:ext cx="8229600" cy="5006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6458"/>
            <a:ext cx="8229600" cy="4949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EA4C8-180C-5F4D-BD7B-007E419CDDD1}" type="datetime1">
              <a:rPr lang="en-US" smtClean="0"/>
              <a:t>9/8/21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892" y="6356350"/>
            <a:ext cx="417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901005-82AE-384C-88A2-86A988614F5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U_Cell-Met_Logo_FINAL_Reverse-03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73844" y="-29852"/>
            <a:ext cx="2515512" cy="75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7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9" r:id="rId8"/>
    <p:sldLayoutId id="2147483660" r:id="rId9"/>
    <p:sldLayoutId id="2147483661" r:id="rId10"/>
    <p:sldLayoutId id="214748365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COVID on Center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458"/>
            <a:ext cx="8229600" cy="5935542"/>
          </a:xfrm>
        </p:spPr>
        <p:txBody>
          <a:bodyPr>
            <a:normAutofit/>
          </a:bodyPr>
          <a:lstStyle/>
          <a:p>
            <a:r>
              <a:rPr lang="en-US" sz="2600" dirty="0"/>
              <a:t>Positives:</a:t>
            </a:r>
          </a:p>
          <a:p>
            <a:pPr lvl="1"/>
            <a:r>
              <a:rPr lang="en-US" sz="2200" dirty="0"/>
              <a:t>What was done that had a positive effect on the Center?</a:t>
            </a:r>
          </a:p>
          <a:p>
            <a:pPr lvl="1"/>
            <a:r>
              <a:rPr lang="en-US" sz="2200" dirty="0"/>
              <a:t>How can this be implemented to benefit the Center in the long run?</a:t>
            </a:r>
          </a:p>
          <a:p>
            <a:r>
              <a:rPr lang="en-US" sz="2400" dirty="0"/>
              <a:t>Negatives:</a:t>
            </a:r>
          </a:p>
          <a:p>
            <a:pPr lvl="1"/>
            <a:r>
              <a:rPr lang="en-US" sz="2200" dirty="0"/>
              <a:t>What negative impacts did you see?</a:t>
            </a:r>
          </a:p>
          <a:p>
            <a:pPr lvl="1"/>
            <a:r>
              <a:rPr lang="en-US" sz="2200" dirty="0"/>
              <a:t>How were these negatives triaged?</a:t>
            </a:r>
          </a:p>
          <a:p>
            <a:pPr lvl="1"/>
            <a:r>
              <a:rPr lang="en-US" sz="2200" dirty="0"/>
              <a:t>Does the triage benefit the Center in the long run?</a:t>
            </a:r>
          </a:p>
          <a:p>
            <a:pPr lvl="1"/>
            <a:r>
              <a:rPr lang="en-US" sz="2200" dirty="0"/>
              <a:t>How can the triage be implemented as a standard practice?</a:t>
            </a:r>
          </a:p>
          <a:p>
            <a:r>
              <a:rPr lang="en-US" sz="2400" dirty="0"/>
              <a:t>Opportunities:</a:t>
            </a:r>
          </a:p>
          <a:p>
            <a:pPr lvl="1"/>
            <a:r>
              <a:rPr lang="en-US" sz="2200" dirty="0"/>
              <a:t>What new opportunities were created by the pandemic that can be exploited by the Center?</a:t>
            </a:r>
          </a:p>
          <a:p>
            <a:pPr lvl="1"/>
            <a:r>
              <a:rPr lang="en-US" sz="2200" dirty="0"/>
              <a:t>May be Center specific? </a:t>
            </a:r>
            <a:br>
              <a:rPr lang="en-US" sz="2200" dirty="0"/>
            </a:b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2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BEF5A-AC05-9345-8466-5A0DCF48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were the Constants?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A2F9E-17A7-5543-A92D-26BAB375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R&amp;D was generally not impacted</a:t>
            </a:r>
          </a:p>
          <a:p>
            <a:pPr lvl="1"/>
            <a:r>
              <a:rPr lang="en-US" dirty="0"/>
              <a:t>Kept focus on goals</a:t>
            </a:r>
          </a:p>
          <a:p>
            <a:pPr lvl="1"/>
            <a:r>
              <a:rPr lang="en-US" dirty="0"/>
              <a:t>Continued lab meetings and inter-lab discussions</a:t>
            </a:r>
          </a:p>
          <a:p>
            <a:r>
              <a:rPr lang="en-US" dirty="0"/>
              <a:t>Continued with Center meetings and IPAB meetings (virtually)</a:t>
            </a:r>
          </a:p>
          <a:p>
            <a:r>
              <a:rPr lang="en-US" dirty="0"/>
              <a:t>Centers generally reported little or no loss of IPAB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FC725-EA5F-334E-ACB2-F6E5B2A2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5B38-4199-ED44-B036-EE31CC77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771D6C-90EE-4C46-8D22-C66CA3FBC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878810"/>
              </p:ext>
            </p:extLst>
          </p:nvPr>
        </p:nvGraphicFramePr>
        <p:xfrm>
          <a:off x="457200" y="767715"/>
          <a:ext cx="8229600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705">
                  <a:extLst>
                    <a:ext uri="{9D8B030D-6E8A-4147-A177-3AD203B41FA5}">
                      <a16:colId xmlns:a16="http://schemas.microsoft.com/office/drawing/2014/main" val="2130433893"/>
                    </a:ext>
                  </a:extLst>
                </a:gridCol>
                <a:gridCol w="5293895">
                  <a:extLst>
                    <a:ext uri="{9D8B030D-6E8A-4147-A177-3AD203B41FA5}">
                      <a16:colId xmlns:a16="http://schemas.microsoft.com/office/drawing/2014/main" val="175779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Positive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Benefit to Center in Long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7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Greater use of on-line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829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Higher attendance with virtual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Was able to cast a wider net and include greater audience.</a:t>
                      </a:r>
                    </a:p>
                    <a:p>
                      <a:r>
                        <a:rPr lang="en-US" sz="1200" dirty="0"/>
                        <a:t>Virtual events allowed us to have succinct and specific discussions on narrower topics.</a:t>
                      </a:r>
                    </a:p>
                    <a:p>
                      <a:r>
                        <a:rPr lang="en-US" sz="1200" dirty="0"/>
                        <a:t>Kept meetings shorter and spread out.</a:t>
                      </a:r>
                    </a:p>
                    <a:p>
                      <a:r>
                        <a:rPr lang="en-US" sz="1200" dirty="0"/>
                        <a:t>Make meetings interesting (i.e. trivia pursuit on the center; “bet you didn’t know that”).</a:t>
                      </a:r>
                    </a:p>
                    <a:p>
                      <a:r>
                        <a:rPr lang="en-US" sz="1200" dirty="0"/>
                        <a:t>Greater discipline in meetings.</a:t>
                      </a:r>
                    </a:p>
                    <a:p>
                      <a:r>
                        <a:rPr lang="en-US" sz="1200" dirty="0"/>
                        <a:t>May be norm as travel budgets are reduced going forward.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11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Additional time to analyze data/write papers/proposals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42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More creativity in REU programs and other educational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Create network of education leaders in each ERC to share best practices.</a:t>
                      </a:r>
                    </a:p>
                    <a:p>
                      <a:r>
                        <a:rPr lang="en-US" sz="1200" dirty="0"/>
                        <a:t>Datal analytics assignments worked well in REU.  Allowed broader participation at a lower cost.  Would any other topics work in a remote  setting ?</a:t>
                      </a:r>
                    </a:p>
                    <a:p>
                      <a:r>
                        <a:rPr lang="en-US" sz="1200" dirty="0"/>
                        <a:t>Ethics focus may work well.</a:t>
                      </a:r>
                    </a:p>
                    <a:p>
                      <a:r>
                        <a:rPr lang="en-US" sz="1200" dirty="0"/>
                        <a:t>Modelling/Simulations could be done virtually.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5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More time to work on processes (i.e. on-boarding, alumni tracking,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Make sure that students are included in more center </a:t>
                      </a:r>
                      <a:r>
                        <a:rPr lang="en-US" sz="1200" dirty="0" err="1"/>
                        <a:t>activiities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3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Hosted more short courses/technical 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6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Used new online tools (i.e. </a:t>
                      </a:r>
                      <a:r>
                        <a:rPr lang="en-US" sz="1200" dirty="0" err="1"/>
                        <a:t>Gatherly</a:t>
                      </a:r>
                      <a:r>
                        <a:rPr lang="en-US" sz="1200" dirty="0"/>
                        <a:t>, Grapevine) and improved digital literacy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 afraid to experiment with new digital technologies.</a:t>
                      </a:r>
                    </a:p>
                    <a:p>
                      <a:r>
                        <a:rPr lang="en-US" sz="1200" dirty="0" err="1"/>
                        <a:t>Webex</a:t>
                      </a:r>
                      <a:r>
                        <a:rPr lang="en-US" sz="1200" dirty="0"/>
                        <a:t> is standard by industry.</a:t>
                      </a:r>
                    </a:p>
                    <a:p>
                      <a:r>
                        <a:rPr lang="en-US" sz="1200" dirty="0"/>
                        <a:t>Spatial Chat works well (everyone liked).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51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Initial outreach more efficient</a:t>
                      </a:r>
                    </a:p>
                    <a:p>
                      <a:r>
                        <a:rPr lang="en-US" sz="1200" dirty="0"/>
                        <a:t>Seemed to have greater calendar availability.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Fuller calendars at pandemic eases means ILOs need to be more intentional in scheduling meetings</a:t>
                      </a:r>
                    </a:p>
                    <a:p>
                      <a:r>
                        <a:rPr lang="en-US" sz="1200" dirty="0"/>
                        <a:t>Be mindful of zero transition time between meetings.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9981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E22AB-4993-8842-A0D2-E1A8A6A8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2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5B38-4199-ED44-B036-EE31CC77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771D6C-90EE-4C46-8D22-C66CA3FBC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30204"/>
              </p:ext>
            </p:extLst>
          </p:nvPr>
        </p:nvGraphicFramePr>
        <p:xfrm>
          <a:off x="457200" y="744538"/>
          <a:ext cx="8229600" cy="587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295">
                  <a:extLst>
                    <a:ext uri="{9D8B030D-6E8A-4147-A177-3AD203B41FA5}">
                      <a16:colId xmlns:a16="http://schemas.microsoft.com/office/drawing/2014/main" val="2130433893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175779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Negative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Triages to Benefit Center in Long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71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Increase in mental health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Students requested funds for mentoring .</a:t>
                      </a:r>
                    </a:p>
                    <a:p>
                      <a:r>
                        <a:rPr lang="en-US" sz="1200" dirty="0"/>
                        <a:t>SLC organized a seminar to help assess concerns of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829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Increase in stress on faculty as well (especially young faculty)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07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Students scattered, less connected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Need to keep in close contact with students and others in center to make them aware there is concerns on their well-being.</a:t>
                      </a:r>
                    </a:p>
                    <a:p>
                      <a:r>
                        <a:rPr lang="en-US" sz="1200" dirty="0"/>
                        <a:t>NSF has some wellness funds available.</a:t>
                      </a:r>
                    </a:p>
                    <a:p>
                      <a:r>
                        <a:rPr lang="en-US" sz="1200" dirty="0"/>
                        <a:t>Remote events like paint night with connections done remotely.</a:t>
                      </a:r>
                    </a:p>
                    <a:p>
                      <a:r>
                        <a:rPr lang="en-US" sz="1200" dirty="0"/>
                        <a:t>“Inclusion Thursday” training that also addresses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11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Conferences/Networking events cancelled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42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Inability to connect across labs reduced “one-ness” of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5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Lost membership fees (“2 for 1 sale”)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3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Job reassignments &amp; retirements with IPAB and Center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COVID induced changes to the membership agreement actually bought time to connect with broader team at company after primary contact </a:t>
                      </a:r>
                      <a:r>
                        <a:rPr lang="en-US" sz="1200" dirty="0" err="1"/>
                        <a:t>layed</a:t>
                      </a:r>
                      <a:r>
                        <a:rPr lang="en-US" sz="1200" dirty="0"/>
                        <a:t>-off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6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Member recruitment more challenging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51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Challenge “reading” the audience during annual NSF Site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998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Industry travel budget may be affected long </a:t>
                      </a:r>
                      <a:r>
                        <a:rPr lang="en-US" sz="1200" dirty="0" err="1"/>
                        <a:t>teram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ERCs may need to increase travel budgets.</a:t>
                      </a:r>
                    </a:p>
                    <a:p>
                      <a:r>
                        <a:rPr lang="en-US" sz="1200" dirty="0"/>
                        <a:t>Focus on high contact events (i.e. conferences)</a:t>
                      </a:r>
                    </a:p>
                    <a:p>
                      <a:r>
                        <a:rPr lang="en-US" sz="1200" dirty="0"/>
                        <a:t>Create larger events in ERC that draws greater industry </a:t>
                      </a:r>
                      <a:r>
                        <a:rPr lang="en-US" sz="1200" dirty="0" err="1"/>
                        <a:t>partcipation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64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86647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E22AB-4993-8842-A0D2-E1A8A6A8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210C-C685-7E43-BA7B-8C4E9660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9D12C2E-0BD9-F249-A496-1F42FE5D66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57056"/>
              </p:ext>
            </p:extLst>
          </p:nvPr>
        </p:nvGraphicFramePr>
        <p:xfrm>
          <a:off x="457200" y="1176338"/>
          <a:ext cx="8229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58">
                  <a:extLst>
                    <a:ext uri="{9D8B030D-6E8A-4147-A177-3AD203B41FA5}">
                      <a16:colId xmlns:a16="http://schemas.microsoft.com/office/drawing/2014/main" val="1475080367"/>
                    </a:ext>
                  </a:extLst>
                </a:gridCol>
                <a:gridCol w="5197642">
                  <a:extLst>
                    <a:ext uri="{9D8B030D-6E8A-4147-A177-3AD203B41FA5}">
                      <a16:colId xmlns:a16="http://schemas.microsoft.com/office/drawing/2014/main" val="2992477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Opportunity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can we exploit?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19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Demonstrated the regulatory process can be accelerated.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Greater standardization in guidelines for approval of new medical devices (need to be aware of and  tap into these changes).</a:t>
                      </a:r>
                    </a:p>
                    <a:p>
                      <a:r>
                        <a:rPr lang="en-US" sz="1400" dirty="0"/>
                        <a:t>The US (FDA) may be easier than Europe (MDDR).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36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Acceptance that life science innovations can translate to ROI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38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More awareness of health care disparities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4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Job opportunities and internships seeing rebound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690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Looking forward to ”roaring 20’s”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944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Take advantage of new virtual networking tools as they have become refined.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41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Fill gap in Supply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00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 slowdown in start-up formation (</a:t>
                      </a:r>
                      <a:r>
                        <a:rPr lang="en-US" sz="1400" dirty="0" err="1"/>
                        <a:t>gunfinh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drrmd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yo</a:t>
                      </a:r>
                      <a:r>
                        <a:rPr lang="en-US" sz="1400" dirty="0"/>
                        <a:t> nr </a:t>
                      </a:r>
                      <a:r>
                        <a:rPr lang="en-US" sz="1400" dirty="0" err="1"/>
                        <a:t>sbsilsblr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43249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B28EA-7E92-264D-B994-D3538AAEF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005-82AE-384C-88A2-86A988614F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2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U-Cell-MET">
      <a:dk1>
        <a:srgbClr val="181A1D"/>
      </a:dk1>
      <a:lt1>
        <a:sysClr val="window" lastClr="FFFFFF"/>
      </a:lt1>
      <a:dk2>
        <a:srgbClr val="4A4B4D"/>
      </a:dk2>
      <a:lt2>
        <a:srgbClr val="E0E1E3"/>
      </a:lt2>
      <a:accent1>
        <a:srgbClr val="5392AE"/>
      </a:accent1>
      <a:accent2>
        <a:srgbClr val="FFA700"/>
      </a:accent2>
      <a:accent3>
        <a:srgbClr val="73AE49"/>
      </a:accent3>
      <a:accent4>
        <a:srgbClr val="CA2025"/>
      </a:accent4>
      <a:accent5>
        <a:srgbClr val="3E6D83"/>
      </a:accent5>
      <a:accent6>
        <a:srgbClr val="558338"/>
      </a:accent6>
      <a:hlink>
        <a:srgbClr val="5392AE"/>
      </a:hlink>
      <a:folHlink>
        <a:srgbClr val="7A78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16887</TotalTime>
  <Words>727</Words>
  <Application>Microsoft Macintosh PowerPoint</Application>
  <PresentationFormat>On-screen Show (4:3)</PresentationFormat>
  <Paragraphs>91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Impact of COVID on Center Operations</vt:lpstr>
      <vt:lpstr>What were the Constants?</vt:lpstr>
      <vt:lpstr>Positives</vt:lpstr>
      <vt:lpstr>Negatives</vt:lpstr>
      <vt:lpstr>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Van Vleck</dc:creator>
  <cp:lastModifiedBy>Dudley, Thomas J</cp:lastModifiedBy>
  <cp:revision>317</cp:revision>
  <cp:lastPrinted>2019-03-12T15:35:48Z</cp:lastPrinted>
  <dcterms:created xsi:type="dcterms:W3CDTF">2016-09-28T13:05:18Z</dcterms:created>
  <dcterms:modified xsi:type="dcterms:W3CDTF">2021-09-09T15:54:14Z</dcterms:modified>
</cp:coreProperties>
</file>