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7" r:id="rId2"/>
    <p:sldMasterId id="2147483744" r:id="rId3"/>
    <p:sldMasterId id="2147483660" r:id="rId4"/>
    <p:sldMasterId id="2147483685" r:id="rId5"/>
    <p:sldMasterId id="2147483673" r:id="rId6"/>
    <p:sldMasterId id="2147483721" r:id="rId7"/>
    <p:sldMasterId id="2147483733" r:id="rId8"/>
    <p:sldMasterId id="2147483735" r:id="rId9"/>
  </p:sldMasterIdLst>
  <p:notesMasterIdLst>
    <p:notesMasterId r:id="rId13"/>
  </p:notesMasterIdLst>
  <p:handoutMasterIdLst>
    <p:handoutMasterId r:id="rId14"/>
  </p:handoutMasterIdLst>
  <p:sldIdLst>
    <p:sldId id="425" r:id="rId10"/>
    <p:sldId id="450" r:id="rId11"/>
    <p:sldId id="449" r:id="rId1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cott Ransom, 8mins)" id="{767F7953-B51F-2041-8436-193964079894}">
          <p14:sldIdLst>
            <p14:sldId id="425"/>
            <p14:sldId id="450"/>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19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90" autoAdjust="0"/>
    <p:restoredTop sz="82718" autoAdjust="0"/>
  </p:normalViewPr>
  <p:slideViewPr>
    <p:cSldViewPr snapToGrid="0" snapToObjects="1">
      <p:cViewPr varScale="1">
        <p:scale>
          <a:sx n="57" d="100"/>
          <a:sy n="57" d="100"/>
        </p:scale>
        <p:origin x="548"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408" y="-12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81125BB-4C56-4650-990C-42FCA7359DCD}" type="datetimeFigureOut">
              <a:rPr lang="en-US" smtClean="0"/>
              <a:t>9/8/2021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85D8FA-8779-4139-9D05-1451C8CAEB42}" type="slidenum">
              <a:rPr lang="en-US" smtClean="0"/>
              <a:t>‹#›</a:t>
            </a:fld>
            <a:endParaRPr lang="en-US"/>
          </a:p>
        </p:txBody>
      </p:sp>
    </p:spTree>
    <p:extLst>
      <p:ext uri="{BB962C8B-B14F-4D97-AF65-F5344CB8AC3E}">
        <p14:creationId xmlns:p14="http://schemas.microsoft.com/office/powerpoint/2010/main" val="265679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5EDCC2-CD75-4BDE-9096-695D76E92D5C}" type="datetimeFigureOut">
              <a:rPr lang="en-US" smtClean="0"/>
              <a:t>9/8/2021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626822-81B5-4229-B1E7-9885D7B697A1}" type="slidenum">
              <a:rPr lang="en-US" smtClean="0"/>
              <a:t>‹#›</a:t>
            </a:fld>
            <a:endParaRPr lang="en-US"/>
          </a:p>
        </p:txBody>
      </p:sp>
    </p:spTree>
    <p:extLst>
      <p:ext uri="{BB962C8B-B14F-4D97-AF65-F5344CB8AC3E}">
        <p14:creationId xmlns:p14="http://schemas.microsoft.com/office/powerpoint/2010/main" val="85294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05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9AED2A-3058-C944-A454-B764AC4A98A2}"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78116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AED2A-3058-C944-A454-B764AC4A98A2}"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364563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AED2A-3058-C944-A454-B764AC4A98A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69019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AED2A-3058-C944-A454-B764AC4A98A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59168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8672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1917091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47627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3143973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3808224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02AE3B-42A0-8E40-9D90-350419EF8AF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25028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93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02AE3B-42A0-8E40-9D90-350419EF8AF2}"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251631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02AE3B-42A0-8E40-9D90-350419EF8AF2}"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242842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2AE3B-42A0-8E40-9D90-350419EF8AF2}"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74222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2AE3B-42A0-8E40-9D90-350419EF8AF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687536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2AE3B-42A0-8E40-9D90-350419EF8AF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939927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1582021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1684480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343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2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5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5"/>
          </a:xfrm>
          <a:prstGeom prst="rect">
            <a:avLst/>
          </a:prstGeom>
        </p:spPr>
        <p:txBody>
          <a:bodyPr/>
          <a:lstStyle/>
          <a:p>
            <a:fld id="{22FFAB48-9F51-4E6D-AD19-3B3EE3E28DD8}" type="datetimeFigureOut">
              <a:rPr lang="en-US" smtClean="0">
                <a:solidFill>
                  <a:prstClr val="black">
                    <a:tint val="75000"/>
                  </a:prstClr>
                </a:solidFill>
              </a:rPr>
              <a:pPr/>
              <a:t>9/8/2021</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3"/>
            <a:ext cx="2133600" cy="365125"/>
          </a:xfrm>
          <a:prstGeom prst="rect">
            <a:avLst/>
          </a:prstGeom>
        </p:spPr>
        <p:txBody>
          <a:bodyPr/>
          <a:lstStyle/>
          <a:p>
            <a:fld id="{101D17BD-BDBD-4C6D-8C38-9814CE911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721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120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839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61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369094" y="295275"/>
            <a:ext cx="8385572" cy="666750"/>
          </a:xfrm>
          <a:prstGeom prst="rect">
            <a:avLst/>
          </a:prstGeom>
        </p:spPr>
        <p:txBody>
          <a:bodyPr/>
          <a:lstStyle/>
          <a:p>
            <a:r>
              <a:rPr lang="en-US"/>
              <a:t>Click to edit Master title style</a:t>
            </a:r>
          </a:p>
        </p:txBody>
      </p:sp>
      <p:sp>
        <p:nvSpPr>
          <p:cNvPr id="4" name="Text Placeholder 2"/>
          <p:cNvSpPr>
            <a:spLocks noGrp="1"/>
          </p:cNvSpPr>
          <p:nvPr>
            <p:ph idx="1"/>
          </p:nvPr>
        </p:nvSpPr>
        <p:spPr>
          <a:xfrm>
            <a:off x="369094" y="1479469"/>
            <a:ext cx="838557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4582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60772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149722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7115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9AED2A-3058-C944-A454-B764AC4A98A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18107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9AED2A-3058-C944-A454-B764AC4A98A2}"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4184113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484884"/>
      </p:ext>
    </p:extLst>
  </p:cSld>
  <p:clrMap bg1="lt1" tx1="dk1" bg2="lt2" tx2="dk2" accent1="accent1" accent2="accent2" accent3="accent3" accent4="accent4" accent5="accent5" accent6="accent6" hlink="hlink" folHlink="folHlink"/>
  <p:sldLayoutIdLst>
    <p:sldLayoutId id="2147483649" r:id="rId1"/>
    <p:sldLayoutId id="2147483756" r:id="rId2"/>
    <p:sldLayoutId id="2147483771" r:id="rId3"/>
    <p:sldLayoutId id="214748377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AED2A-3058-C944-A454-B764AC4A98A2}" type="datetimeFigureOut">
              <a:rPr lang="en-US" smtClean="0"/>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EAC94-AE2C-294D-B4FE-B24450B3FBD1}" type="slidenum">
              <a:rPr lang="en-US" smtClean="0"/>
              <a:t>‹#›</a:t>
            </a:fld>
            <a:endParaRPr lang="en-US"/>
          </a:p>
        </p:txBody>
      </p:sp>
    </p:spTree>
    <p:extLst>
      <p:ext uri="{BB962C8B-B14F-4D97-AF65-F5344CB8AC3E}">
        <p14:creationId xmlns:p14="http://schemas.microsoft.com/office/powerpoint/2010/main" val="20170824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2AE3B-42A0-8E40-9D90-350419EF8AF2}" type="datetimeFigureOut">
              <a:rPr lang="en-US" smtClean="0"/>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91077-11C5-4D45-883D-8398B9CF286B}" type="slidenum">
              <a:rPr lang="en-US" smtClean="0"/>
              <a:t>‹#›</a:t>
            </a:fld>
            <a:endParaRPr lang="en-US"/>
          </a:p>
        </p:txBody>
      </p:sp>
    </p:spTree>
    <p:extLst>
      <p:ext uri="{BB962C8B-B14F-4D97-AF65-F5344CB8AC3E}">
        <p14:creationId xmlns:p14="http://schemas.microsoft.com/office/powerpoint/2010/main" val="25577307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86630"/>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38224"/>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2253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803489"/>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927483"/>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02008"/>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847" y="2727702"/>
            <a:ext cx="5300421" cy="707886"/>
          </a:xfrm>
          <a:prstGeom prst="rect">
            <a:avLst/>
          </a:prstGeom>
          <a:noFill/>
        </p:spPr>
        <p:txBody>
          <a:bodyPr wrap="square" rtlCol="0">
            <a:spAutoFit/>
          </a:bodyPr>
          <a:lstStyle/>
          <a:p>
            <a:r>
              <a:rPr lang="en-US" sz="4000" b="1" i="1" dirty="0">
                <a:solidFill>
                  <a:schemeClr val="tx2">
                    <a:lumMod val="75000"/>
                  </a:schemeClr>
                </a:solidFill>
              </a:rPr>
              <a:t>ILO Forum</a:t>
            </a:r>
          </a:p>
        </p:txBody>
      </p:sp>
    </p:spTree>
    <p:extLst>
      <p:ext uri="{BB962C8B-B14F-4D97-AF65-F5344CB8AC3E}">
        <p14:creationId xmlns:p14="http://schemas.microsoft.com/office/powerpoint/2010/main" val="309254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520" y="385946"/>
            <a:ext cx="7715700" cy="5309146"/>
          </a:xfrm>
          <a:prstGeom prst="rect">
            <a:avLst/>
          </a:prstGeom>
          <a:noFill/>
        </p:spPr>
        <p:txBody>
          <a:bodyPr wrap="square" rtlCol="0">
            <a:spAutoFit/>
          </a:bodyPr>
          <a:lstStyle/>
          <a:p>
            <a:r>
              <a:rPr lang="en-US" sz="4000" b="1" i="1" dirty="0">
                <a:solidFill>
                  <a:schemeClr val="tx2">
                    <a:lumMod val="75000"/>
                  </a:schemeClr>
                </a:solidFill>
              </a:rPr>
              <a:t>Topics</a:t>
            </a:r>
          </a:p>
          <a:p>
            <a:endParaRPr lang="en-US" sz="1100" b="1" i="1" dirty="0">
              <a:solidFill>
                <a:schemeClr val="tx2">
                  <a:lumMod val="75000"/>
                </a:schemeClr>
              </a:solidFill>
            </a:endParaRPr>
          </a:p>
          <a:p>
            <a:r>
              <a:rPr lang="en-US" i="1" dirty="0">
                <a:solidFill>
                  <a:schemeClr val="tx2">
                    <a:lumMod val="75000"/>
                  </a:schemeClr>
                </a:solidFill>
              </a:rPr>
              <a:t>How are Centers using their Resources?</a:t>
            </a:r>
          </a:p>
          <a:p>
            <a:endParaRPr lang="en-US" i="1" dirty="0">
              <a:solidFill>
                <a:schemeClr val="tx2">
                  <a:lumMod val="75000"/>
                </a:schemeClr>
              </a:solidFill>
            </a:endParaRPr>
          </a:p>
          <a:p>
            <a:r>
              <a:rPr lang="en-US" sz="1800" dirty="0">
                <a:effectLst/>
                <a:latin typeface="Georgia" panose="02040502050405020303" pitchFamily="18" charset="0"/>
                <a:ea typeface="Calibri" panose="020F0502020204030204" pitchFamily="34" charset="0"/>
              </a:rPr>
              <a:t>In terms of IP, how other ERCs have handled revenue from licensing -- have they required that some portion come back to the ERC? And if so, how has that worked when one institution administers the ERC but the license belongs to one of the partner institutions.</a:t>
            </a:r>
          </a:p>
          <a:p>
            <a:endParaRPr lang="en-US" i="1" dirty="0">
              <a:solidFill>
                <a:schemeClr val="tx2">
                  <a:lumMod val="75000"/>
                </a:schemeClr>
              </a:solidFill>
              <a:latin typeface="Georgia" panose="02040502050405020303" pitchFamily="18" charset="0"/>
            </a:endParaRPr>
          </a:p>
          <a:p>
            <a:r>
              <a:rPr lang="en-US" sz="1800" dirty="0">
                <a:effectLst/>
                <a:latin typeface="Georgia" panose="02040502050405020303" pitchFamily="18" charset="0"/>
                <a:ea typeface="Calibri" panose="020F0502020204030204" pitchFamily="34" charset="0"/>
              </a:rPr>
              <a:t>we're just getting memberships in now and I want to develop an on-boarding process that comes post-member documentation. I have some ideas and plans, but again, just would love to learn what other ERCs have done here.</a:t>
            </a:r>
          </a:p>
          <a:p>
            <a:endParaRPr lang="en-US" i="1" dirty="0">
              <a:solidFill>
                <a:schemeClr val="tx2">
                  <a:lumMod val="75000"/>
                </a:schemeClr>
              </a:solidFill>
              <a:latin typeface="Georgia" panose="02040502050405020303" pitchFamily="18" charset="0"/>
            </a:endParaRPr>
          </a:p>
          <a:p>
            <a:r>
              <a:rPr lang="en-US" sz="1800" dirty="0">
                <a:effectLst/>
                <a:latin typeface="Georgia" panose="02040502050405020303" pitchFamily="18" charset="0"/>
                <a:ea typeface="Calibri" panose="020F0502020204030204" pitchFamily="34" charset="0"/>
              </a:rPr>
              <a:t>generally understanding how other ERCs are doing some data gathering on member satisfaction/engagement would be helpful</a:t>
            </a:r>
            <a:endParaRPr lang="en-US" i="1" dirty="0">
              <a:solidFill>
                <a:schemeClr val="tx2">
                  <a:lumMod val="75000"/>
                </a:schemeClr>
              </a:solidFill>
            </a:endParaRPr>
          </a:p>
          <a:p>
            <a:endParaRPr lang="en-US" i="1" dirty="0">
              <a:solidFill>
                <a:schemeClr val="tx2">
                  <a:lumMod val="75000"/>
                </a:schemeClr>
              </a:solidFill>
            </a:endParaRPr>
          </a:p>
          <a:p>
            <a:r>
              <a:rPr lang="en-US" i="1" dirty="0">
                <a:solidFill>
                  <a:schemeClr val="tx2">
                    <a:lumMod val="75000"/>
                  </a:schemeClr>
                </a:solidFill>
              </a:rPr>
              <a:t>We need a Site Visits / Annual Reports SME</a:t>
            </a:r>
          </a:p>
        </p:txBody>
      </p:sp>
    </p:spTree>
    <p:extLst>
      <p:ext uri="{BB962C8B-B14F-4D97-AF65-F5344CB8AC3E}">
        <p14:creationId xmlns:p14="http://schemas.microsoft.com/office/powerpoint/2010/main" val="412674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E4691-DE75-4B53-A07E-EA4AFC4768C0}"/>
              </a:ext>
            </a:extLst>
          </p:cNvPr>
          <p:cNvSpPr txBox="1"/>
          <p:nvPr/>
        </p:nvSpPr>
        <p:spPr>
          <a:xfrm>
            <a:off x="2575931" y="-3466983"/>
            <a:ext cx="4572000" cy="14773275"/>
          </a:xfrm>
          <a:prstGeom prst="rect">
            <a:avLst/>
          </a:prstGeom>
          <a:noFill/>
        </p:spPr>
        <p:txBody>
          <a:bodyPr wrap="square">
            <a:spAutoFit/>
          </a:bodyPr>
          <a:lstStyle/>
          <a:p>
            <a:pPr marL="0" marR="0">
              <a:spcBef>
                <a:spcPts val="0"/>
              </a:spcBef>
              <a:spcAft>
                <a:spcPts val="0"/>
              </a:spcAft>
            </a:pPr>
            <a:r>
              <a:rPr lang="en-US" sz="1800" dirty="0">
                <a:effectLst/>
                <a:latin typeface="Georgia" panose="02040502050405020303" pitchFamily="18" charset="0"/>
                <a:ea typeface="Calibri" panose="020F0502020204030204" pitchFamily="34" charset="0"/>
              </a:rPr>
              <a:t>The things that are top of mind right now for me are around IP and membership. In terms of IP, I'm curious how other ERCs have handled revenue from licensing -- have they required that some portion come back to the ERC? And if so, how has that worked when one institution administers the ERC but the license belongs to one of the partner institutions. We have an IP Policy but it does not specify that any royalties come back to ATP-Bio. I suspect anything else raises issues that get thorny but I'd like to understand the landscape here in case this comes up. I</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On membership, I'm curious how other ERCs have handled those that have pledged in kind support but then fail to deliver it. Again, we haven't encountered this yet but we also don't have a policy on this either. Just hoping to get a sense of what's been done and what works, and how worried I should be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br>
              <a:rPr lang="en-US" sz="1800" dirty="0">
                <a:effectLst/>
                <a:latin typeface="Georgia" panose="02040502050405020303" pitchFamily="18" charset="0"/>
                <a:ea typeface="Calibri" panose="020F0502020204030204" pitchFamily="34" charset="0"/>
              </a:rPr>
            </a:br>
            <a:r>
              <a:rPr lang="en-US" sz="1800" dirty="0">
                <a:effectLst/>
                <a:latin typeface="Georgia" panose="02040502050405020303" pitchFamily="18" charset="0"/>
                <a:ea typeface="Calibri" panose="020F0502020204030204" pitchFamily="34" charset="0"/>
              </a:rPr>
              <a:t>On more positive note, we're just getting memberships in now and I want to develop an on-boarding process that comes post-member documentation. I have some ideas and plans, but again, just would love to learn what other ERCs have done here. We are also working on developing a short in-take survey and then annual survey for members. I want to keep it light weight but still provide insights we can act on. Having now gone through our first year annual report exercise, I have a good idea of what NSF needs from us but I also think that if I gathered only that information, I wouldn't necessarily have all I need either. Even generally understanding how other ERCs are doing some data gathering on member satisfaction/engagement would be helpful.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Other topics of interest: working with the SLC (we've had some growing pains here), IAB bylaws and practices, communication strategy.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I'm not sure that I can contribute this year to planning but hope to in the future.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Best,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Lindsey</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03660417"/>
      </p:ext>
    </p:extLst>
  </p:cSld>
  <p:clrMapOvr>
    <a:masterClrMapping/>
  </p:clrMapOvr>
</p:sld>
</file>

<file path=ppt/theme/theme1.xml><?xml version="1.0" encoding="utf-8"?>
<a:theme xmlns:a="http://schemas.openxmlformats.org/drawingml/2006/main" name="CSNE-presenta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SNE Title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SNE Title slid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SNE Title slid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SNE content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SNE content pag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SNE content pag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CSNE-presentation-master</Template>
  <TotalTime>15695</TotalTime>
  <Words>497</Words>
  <Application>Microsoft Office PowerPoint</Application>
  <PresentationFormat>On-screen Show (4:3)</PresentationFormat>
  <Paragraphs>23</Paragraphs>
  <Slides>3</Slides>
  <Notes>0</Notes>
  <HiddenSlides>1</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vt:i4>
      </vt:variant>
    </vt:vector>
  </HeadingPairs>
  <TitlesOfParts>
    <vt:vector size="15" baseType="lpstr">
      <vt:lpstr>Arial</vt:lpstr>
      <vt:lpstr>Calibri</vt:lpstr>
      <vt:lpstr>Georgia</vt:lpstr>
      <vt:lpstr>CSNE-presentation-master</vt:lpstr>
      <vt:lpstr>1_Custom Design</vt:lpstr>
      <vt:lpstr>Custom Design</vt:lpstr>
      <vt:lpstr>CSNE Title slide 2</vt:lpstr>
      <vt:lpstr>CSNE Title slide 3</vt:lpstr>
      <vt:lpstr>CSNE Title slide 4</vt:lpstr>
      <vt:lpstr>CSNE content page 1</vt:lpstr>
      <vt:lpstr>CSNE content page 2</vt:lpstr>
      <vt:lpstr>CSNE content page 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ransom87@uw.edu</dc:creator>
  <cp:lastModifiedBy>Scott Ransom</cp:lastModifiedBy>
  <cp:revision>418</cp:revision>
  <cp:lastPrinted>2014-11-05T23:49:33Z</cp:lastPrinted>
  <dcterms:created xsi:type="dcterms:W3CDTF">2014-04-10T17:13:47Z</dcterms:created>
  <dcterms:modified xsi:type="dcterms:W3CDTF">2021-09-09T21:37:24Z</dcterms:modified>
</cp:coreProperties>
</file>