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5" r:id="rId2"/>
    <p:sldMasterId id="2147483727" r:id="rId3"/>
  </p:sldMasterIdLst>
  <p:notesMasterIdLst>
    <p:notesMasterId r:id="rId5"/>
  </p:notesMasterIdLst>
  <p:handoutMasterIdLst>
    <p:handoutMasterId r:id="rId6"/>
  </p:handoutMasterIdLst>
  <p:sldIdLst>
    <p:sldId id="550" r:id="rId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ldsmith, Carol L" initials="GCL" lastIdx="2" clrIdx="0"/>
  <p:cmAuthor id="2" name="DeCock, Mason James" initials="DMJ" lastIdx="1" clrIdx="1">
    <p:extLst>
      <p:ext uri="{19B8F6BF-5375-455C-9EA6-DF929625EA0E}">
        <p15:presenceInfo xmlns:p15="http://schemas.microsoft.com/office/powerpoint/2012/main" userId="DeCock, Mason Jam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E6B9B8"/>
    <a:srgbClr val="C0504D"/>
    <a:srgbClr val="B9CDE5"/>
    <a:srgbClr val="9BBB59"/>
    <a:srgbClr val="D7E4BD"/>
    <a:srgbClr val="336699"/>
    <a:srgbClr val="FFFFFF"/>
    <a:srgbClr val="3366CC"/>
    <a:srgbClr val="0032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8"/>
    <p:restoredTop sz="94106" autoAdjust="0"/>
  </p:normalViewPr>
  <p:slideViewPr>
    <p:cSldViewPr>
      <p:cViewPr varScale="1">
        <p:scale>
          <a:sx n="64" d="100"/>
          <a:sy n="64" d="100"/>
        </p:scale>
        <p:origin x="1208" y="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76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38292262078351"/>
          <c:y val="2.8460858834203625E-2"/>
          <c:w val="0.78765225527364635"/>
          <c:h val="0.8301211383867672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Year 1-3 (Recruit)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2E8-4D87-95B7-97C263A3AA4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2E8-4D87-95B7-97C263A3AA4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42E8-4D87-95B7-97C263A3AA48}"/>
              </c:ext>
            </c:extLst>
          </c:dPt>
          <c:dPt>
            <c:idx val="4"/>
            <c:invertIfNegative val="0"/>
            <c:bubble3D val="0"/>
            <c:spPr>
              <a:solidFill>
                <a:srgbClr val="9BBB5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42E8-4D87-95B7-97C263A3AA48}"/>
              </c:ext>
            </c:extLst>
          </c:dPt>
          <c:dPt>
            <c:idx val="5"/>
            <c:invertIfNegative val="0"/>
            <c:bubble3D val="0"/>
            <c:spPr>
              <a:solidFill>
                <a:srgbClr val="9BBB5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42E8-4D87-95B7-97C263A3AA48}"/>
              </c:ext>
            </c:extLst>
          </c:dPt>
          <c:dPt>
            <c:idx val="6"/>
            <c:invertIfNegative val="0"/>
            <c:bubble3D val="0"/>
            <c:spPr>
              <a:solidFill>
                <a:srgbClr val="9BBB5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42E8-4D87-95B7-97C263A3AA48}"/>
              </c:ext>
            </c:extLst>
          </c:dPt>
          <c:dPt>
            <c:idx val="9"/>
            <c:invertIfNegative val="0"/>
            <c:bubble3D val="0"/>
            <c:spPr>
              <a:solidFill>
                <a:srgbClr val="C0504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CF01-4AAB-A1BE-E47BD545DA8B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2E8-4D87-95B7-97C263A3AA48}"/>
              </c:ext>
            </c:extLst>
          </c:dPt>
          <c:dPt>
            <c:idx val="13"/>
            <c:invertIfNegative val="0"/>
            <c:bubble3D val="0"/>
            <c:spPr>
              <a:solidFill>
                <a:srgbClr val="C0504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CF01-4AAB-A1BE-E47BD545DA8B}"/>
              </c:ext>
            </c:extLst>
          </c:dPt>
          <c:dLbls>
            <c:delete val="1"/>
          </c:dLbls>
          <c:cat>
            <c:strRef>
              <c:f>Sheet1!$A$2:$A$19</c:f>
              <c:strCache>
                <c:ptCount val="18"/>
                <c:pt idx="0">
                  <c:v>ReNuWit (Kara B.)
Urban Water Infrastructure - Stanford</c:v>
                </c:pt>
                <c:pt idx="1">
                  <c:v>Qesst (John M.)
Solar Tech - ASU</c:v>
                </c:pt>
                <c:pt idx="2">
                  <c:v>Curent (???)
Elec Transmission - Tennessee</c:v>
                </c:pt>
                <c:pt idx="3">
                  <c:v>CNT (Scott R.)
Neurotech Brain/Spine- Washington</c:v>
                </c:pt>
                <c:pt idx="4">
                  <c:v>Nascent (Larry D.)
Nano-Mfg mobile computing/energy - Texas</c:v>
                </c:pt>
                <c:pt idx="5">
                  <c:v>Assist (Adam C.)
Low-power sensors - Health/IoT - NC State</c:v>
                </c:pt>
                <c:pt idx="6">
                  <c:v>Tanms (Schaffer G.)
Nano- Multiferroics/magnetism - UCLA</c:v>
                </c:pt>
                <c:pt idx="7">
                  <c:v>CBBG (Nasser H.)
Bio-civil infractructure - ASU</c:v>
                </c:pt>
                <c:pt idx="8">
                  <c:v>Newt (Ernie D.)
Nano-water treatment - Rice</c:v>
                </c:pt>
                <c:pt idx="9">
                  <c:v>Poets (Owen D)
Power Density - Illinois</c:v>
                </c:pt>
                <c:pt idx="10">
                  <c:v>Cell-Met (Tom D)
Nano-Biocell-mfg - Boston U</c:v>
                </c:pt>
                <c:pt idx="11">
                  <c:v>Cmat (Carolyn Y., Cynthia S.)
Cell Mfg - Georgia Tech</c:v>
                </c:pt>
                <c:pt idx="12">
                  <c:v>Cistar (Peter K.)
Hydrocarbons-Energy - Purdue</c:v>
                </c:pt>
                <c:pt idx="13">
                  <c:v>Paths-Up (Chris F.)
POC Med Devices - TAMU</c:v>
                </c:pt>
                <c:pt idx="14">
                  <c:v>ATP-Bio (Lindsey H., Carla P.)
Preserve Biological Systems - Minn</c:v>
                </c:pt>
                <c:pt idx="15">
                  <c:v>Aspire (Jana M., Chris F., David C.)
Roadway Electrification - UT State</c:v>
                </c:pt>
                <c:pt idx="16">
                  <c:v>CQN (Stephen F.)
Quantum Networks - Ariz</c:v>
                </c:pt>
                <c:pt idx="17">
                  <c:v>IoT4Ag (Steven W.)
Precision Agriculture - Penn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7</c:v>
                </c:pt>
                <c:pt idx="1">
                  <c:v>0</c:v>
                </c:pt>
                <c:pt idx="2">
                  <c:v>9</c:v>
                </c:pt>
                <c:pt idx="3">
                  <c:v>4</c:v>
                </c:pt>
                <c:pt idx="4">
                  <c:v>1</c:v>
                </c:pt>
                <c:pt idx="5">
                  <c:v>6</c:v>
                </c:pt>
                <c:pt idx="6">
                  <c:v>5</c:v>
                </c:pt>
                <c:pt idx="7">
                  <c:v>0</c:v>
                </c:pt>
                <c:pt idx="8">
                  <c:v>0</c:v>
                </c:pt>
                <c:pt idx="9">
                  <c:v>5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2F-CD4A-9FE5-FB6F44B1F3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Year 4-7 (Retain)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42E8-4D87-95B7-97C263A3AA4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42E8-4D87-95B7-97C263A3AA4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2E8-4D87-95B7-97C263A3AA4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42E8-4D87-95B7-97C263A3AA48}"/>
              </c:ext>
            </c:extLst>
          </c:dPt>
          <c:dPt>
            <c:idx val="4"/>
            <c:invertIfNegative val="0"/>
            <c:bubble3D val="0"/>
            <c:spPr>
              <a:solidFill>
                <a:srgbClr val="D7E4B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2E8-4D87-95B7-97C263A3AA48}"/>
              </c:ext>
            </c:extLst>
          </c:dPt>
          <c:dPt>
            <c:idx val="5"/>
            <c:invertIfNegative val="0"/>
            <c:bubble3D val="0"/>
            <c:spPr>
              <a:solidFill>
                <a:srgbClr val="D7E4B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2E8-4D87-95B7-97C263A3AA48}"/>
              </c:ext>
            </c:extLst>
          </c:dPt>
          <c:dPt>
            <c:idx val="6"/>
            <c:invertIfNegative val="0"/>
            <c:bubble3D val="0"/>
            <c:spPr>
              <a:solidFill>
                <a:srgbClr val="D7E4B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2E8-4D87-95B7-97C263A3AA48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CF01-4AAB-A1BE-E47BD545DA8B}"/>
              </c:ext>
            </c:extLst>
          </c:dPt>
          <c:dPt>
            <c:idx val="10"/>
            <c:invertIfNegative val="0"/>
            <c:bubble3D val="0"/>
            <c:spPr>
              <a:solidFill>
                <a:srgbClr val="C0504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42E8-4D87-95B7-97C263A3AA48}"/>
              </c:ext>
            </c:extLst>
          </c:dPt>
          <c:dPt>
            <c:idx val="11"/>
            <c:invertIfNegative val="0"/>
            <c:bubble3D val="0"/>
            <c:spPr>
              <a:solidFill>
                <a:srgbClr val="C0504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2E8-4D87-95B7-97C263A3AA48}"/>
              </c:ext>
            </c:extLst>
          </c:dPt>
          <c:dPt>
            <c:idx val="12"/>
            <c:invertIfNegative val="0"/>
            <c:bubble3D val="0"/>
            <c:spPr>
              <a:solidFill>
                <a:srgbClr val="C0504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42E8-4D87-95B7-97C263A3AA48}"/>
              </c:ext>
            </c:extLst>
          </c:dPt>
          <c:dPt>
            <c:idx val="13"/>
            <c:invertIfNegative val="0"/>
            <c:bubble3D val="0"/>
            <c:spPr>
              <a:solidFill>
                <a:srgbClr val="E6B9B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2E8-4D87-95B7-97C263A3AA48}"/>
              </c:ext>
            </c:extLst>
          </c:dPt>
          <c:dPt>
            <c:idx val="14"/>
            <c:invertIfNegative val="0"/>
            <c:bubble3D val="0"/>
            <c:spPr>
              <a:solidFill>
                <a:srgbClr val="4F81B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CF01-4AAB-A1BE-E47BD545DA8B}"/>
              </c:ext>
            </c:extLst>
          </c:dPt>
          <c:dPt>
            <c:idx val="15"/>
            <c:invertIfNegative val="0"/>
            <c:bubble3D val="0"/>
            <c:spPr>
              <a:solidFill>
                <a:srgbClr val="4F81B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CF01-4AAB-A1BE-E47BD545DA8B}"/>
              </c:ext>
            </c:extLst>
          </c:dPt>
          <c:dPt>
            <c:idx val="16"/>
            <c:invertIfNegative val="0"/>
            <c:bubble3D val="0"/>
            <c:spPr>
              <a:solidFill>
                <a:srgbClr val="4F81B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CF01-4AAB-A1BE-E47BD545DA8B}"/>
              </c:ext>
            </c:extLst>
          </c:dPt>
          <c:dPt>
            <c:idx val="17"/>
            <c:invertIfNegative val="0"/>
            <c:bubble3D val="0"/>
            <c:spPr>
              <a:solidFill>
                <a:srgbClr val="4F81B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CF01-4AAB-A1BE-E47BD545DA8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ReNuWit (Kara B.)
Urban Water Infrastructure - Stanford</c:v>
                </c:pt>
                <c:pt idx="1">
                  <c:v>Qesst (John M.)
Solar Tech - ASU</c:v>
                </c:pt>
                <c:pt idx="2">
                  <c:v>Curent (???)
Elec Transmission - Tennessee</c:v>
                </c:pt>
                <c:pt idx="3">
                  <c:v>CNT (Scott R.)
Neurotech Brain/Spine- Washington</c:v>
                </c:pt>
                <c:pt idx="4">
                  <c:v>Nascent (Larry D.)
Nano-Mfg mobile computing/energy - Texas</c:v>
                </c:pt>
                <c:pt idx="5">
                  <c:v>Assist (Adam C.)
Low-power sensors - Health/IoT - NC State</c:v>
                </c:pt>
                <c:pt idx="6">
                  <c:v>Tanms (Schaffer G.)
Nano- Multiferroics/magnetism - UCLA</c:v>
                </c:pt>
                <c:pt idx="7">
                  <c:v>CBBG (Nasser H.)
Bio-civil infractructure - ASU</c:v>
                </c:pt>
                <c:pt idx="8">
                  <c:v>Newt (Ernie D.)
Nano-water treatment - Rice</c:v>
                </c:pt>
                <c:pt idx="9">
                  <c:v>Poets (Owen D)
Power Density - Illinois</c:v>
                </c:pt>
                <c:pt idx="10">
                  <c:v>Cell-Met (Tom D)
Nano-Biocell-mfg - Boston U</c:v>
                </c:pt>
                <c:pt idx="11">
                  <c:v>Cmat (Carolyn Y., Cynthia S.)
Cell Mfg - Georgia Tech</c:v>
                </c:pt>
                <c:pt idx="12">
                  <c:v>Cistar (Peter K.)
Hydrocarbons-Energy - Purdue</c:v>
                </c:pt>
                <c:pt idx="13">
                  <c:v>Paths-Up (Chris F.)
POC Med Devices - TAMU</c:v>
                </c:pt>
                <c:pt idx="14">
                  <c:v>ATP-Bio (Lindsey H., Carla P.)
Preserve Biological Systems - Minn</c:v>
                </c:pt>
                <c:pt idx="15">
                  <c:v>Aspire (Jana M., Chris F., David C.)
Roadway Electrification - UT State</c:v>
                </c:pt>
                <c:pt idx="16">
                  <c:v>CQN (Stephen F.)
Quantum Networks - Ariz</c:v>
                </c:pt>
                <c:pt idx="17">
                  <c:v>IoT4Ag (Steven W.)
Precision Agriculture - Penn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3</c:v>
                </c:pt>
                <c:pt idx="1">
                  <c:v>10</c:v>
                </c:pt>
                <c:pt idx="2">
                  <c:v>1</c:v>
                </c:pt>
                <c:pt idx="3">
                  <c:v>6</c:v>
                </c:pt>
                <c:pt idx="4">
                  <c:v>8</c:v>
                </c:pt>
                <c:pt idx="5">
                  <c:v>3</c:v>
                </c:pt>
                <c:pt idx="6">
                  <c:v>4</c:v>
                </c:pt>
                <c:pt idx="7">
                  <c:v>6</c:v>
                </c:pt>
                <c:pt idx="8">
                  <c:v>6</c:v>
                </c:pt>
                <c:pt idx="9">
                  <c:v>1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3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2E8-4D87-95B7-97C263A3AA4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Year 8-10 (Reinvent)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Sheet1!$A$2:$A$19</c:f>
              <c:strCache>
                <c:ptCount val="18"/>
                <c:pt idx="0">
                  <c:v>ReNuWit (Kara B.)
Urban Water Infrastructure - Stanford</c:v>
                </c:pt>
                <c:pt idx="1">
                  <c:v>Qesst (John M.)
Solar Tech - ASU</c:v>
                </c:pt>
                <c:pt idx="2">
                  <c:v>Curent (???)
Elec Transmission - Tennessee</c:v>
                </c:pt>
                <c:pt idx="3">
                  <c:v>CNT (Scott R.)
Neurotech Brain/Spine- Washington</c:v>
                </c:pt>
                <c:pt idx="4">
                  <c:v>Nascent (Larry D.)
Nano-Mfg mobile computing/energy - Texas</c:v>
                </c:pt>
                <c:pt idx="5">
                  <c:v>Assist (Adam C.)
Low-power sensors - Health/IoT - NC State</c:v>
                </c:pt>
                <c:pt idx="6">
                  <c:v>Tanms (Schaffer G.)
Nano- Multiferroics/magnetism - UCLA</c:v>
                </c:pt>
                <c:pt idx="7">
                  <c:v>CBBG (Nasser H.)
Bio-civil infractructure - ASU</c:v>
                </c:pt>
                <c:pt idx="8">
                  <c:v>Newt (Ernie D.)
Nano-water treatment - Rice</c:v>
                </c:pt>
                <c:pt idx="9">
                  <c:v>Poets (Owen D)
Power Density - Illinois</c:v>
                </c:pt>
                <c:pt idx="10">
                  <c:v>Cell-Met (Tom D)
Nano-Biocell-mfg - Boston U</c:v>
                </c:pt>
                <c:pt idx="11">
                  <c:v>Cmat (Carolyn Y., Cynthia S.)
Cell Mfg - Georgia Tech</c:v>
                </c:pt>
                <c:pt idx="12">
                  <c:v>Cistar (Peter K.)
Hydrocarbons-Energy - Purdue</c:v>
                </c:pt>
                <c:pt idx="13">
                  <c:v>Paths-Up (Chris F.)
POC Med Devices - TAMU</c:v>
                </c:pt>
                <c:pt idx="14">
                  <c:v>ATP-Bio (Lindsey H., Carla P.)
Preserve Biological Systems - Minn</c:v>
                </c:pt>
                <c:pt idx="15">
                  <c:v>Aspire (Jana M., Chris F., David C.)
Roadway Electrification - UT State</c:v>
                </c:pt>
                <c:pt idx="16">
                  <c:v>CQN (Stephen F.)
Quantum Networks - Ariz</c:v>
                </c:pt>
                <c:pt idx="17">
                  <c:v>IoT4Ag (Steven W.)
Precision Agriculture - Penn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</c:numCache>
            </c:numRef>
          </c:val>
          <c:extLst>
            <c:ext xmlns:c16="http://schemas.microsoft.com/office/drawing/2014/chart" uri="{C3380CC4-5D6E-409C-BE32-E72D297353CC}">
              <c16:uniqueId val="{00000008-42E8-4D87-95B7-97C263A3AA4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overlap val="100"/>
        <c:axId val="1448904767"/>
        <c:axId val="1543798639"/>
      </c:barChart>
      <c:catAx>
        <c:axId val="144890476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3798639"/>
        <c:crosses val="autoZero"/>
        <c:auto val="1"/>
        <c:lblAlgn val="ctr"/>
        <c:lblOffset val="100"/>
        <c:noMultiLvlLbl val="0"/>
      </c:catAx>
      <c:valAx>
        <c:axId val="15437986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48904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7087148828618646"/>
          <c:y val="0.93169647672404499"/>
          <c:w val="0.56505297948867506"/>
          <c:h val="5.15302108382135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ADA38-BD63-4B6F-B2D8-43245B849ABB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D25C3-1B63-456E-A885-06F0F6F1A2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A52E21E-FF1C-4812-9B7A-FE6CF7B0D897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3AE2C28-FF37-44ED-A06F-E88811A8F8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74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E2C28-FF37-44ED-A06F-E88811A8F8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41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16200000">
            <a:off x="3877962" y="1608437"/>
            <a:ext cx="1388076" cy="9144000"/>
          </a:xfrm>
          <a:custGeom>
            <a:avLst/>
            <a:gdLst>
              <a:gd name="T0" fmla="*/ 3060 w 3060"/>
              <a:gd name="T1" fmla="+- 0 15840 3015"/>
              <a:gd name="T2" fmla="*/ 15840 h 12825"/>
              <a:gd name="T3" fmla="*/ 3060 w 3060"/>
              <a:gd name="T4" fmla="+- 0 3015 3015"/>
              <a:gd name="T5" fmla="*/ 3015 h 12825"/>
              <a:gd name="T6" fmla="*/ 0 w 3060"/>
              <a:gd name="T7" fmla="+- 0 3015 3015"/>
              <a:gd name="T8" fmla="*/ 3015 h 12825"/>
              <a:gd name="T9" fmla="*/ 0 w 3060"/>
              <a:gd name="T10" fmla="+- 0 15840 3015"/>
              <a:gd name="T11" fmla="*/ 15840 h 12825"/>
              <a:gd name="T12" fmla="*/ 3060 w 3060"/>
              <a:gd name="T13" fmla="+- 0 15840 3015"/>
              <a:gd name="T14" fmla="*/ 15840 h 12825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  <a:cxn ang="0">
                <a:pos x="T12" y="T14"/>
              </a:cxn>
            </a:cxnLst>
            <a:rect l="0" t="0" r="r" b="b"/>
            <a:pathLst>
              <a:path w="3060" h="12825">
                <a:moveTo>
                  <a:pt x="3060" y="12825"/>
                </a:moveTo>
                <a:lnTo>
                  <a:pt x="3060" y="0"/>
                </a:lnTo>
                <a:lnTo>
                  <a:pt x="0" y="0"/>
                </a:lnTo>
                <a:lnTo>
                  <a:pt x="0" y="12825"/>
                </a:lnTo>
                <a:lnTo>
                  <a:pt x="3060" y="12825"/>
                </a:lnTo>
                <a:close/>
              </a:path>
            </a:pathLst>
          </a:custGeom>
          <a:solidFill>
            <a:srgbClr val="1E517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sz="3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Date and Time</a:t>
            </a:r>
          </a:p>
        </p:txBody>
      </p:sp>
      <p:pic>
        <p:nvPicPr>
          <p:cNvPr id="7" name="Picture 3" descr="C:\AAA_TAMU_BMEN_October 10 2017_Current\Projects\ERC\LOGO\PATHS-UP Navy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273" y="393570"/>
            <a:ext cx="7866653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https://brandguide.tamu.edu/assets/downloads/logos/TAM-Stack-white.pn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575" y="5410200"/>
            <a:ext cx="1552575" cy="155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Image result for florida international university logo whit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874924"/>
            <a:ext cx="1228265" cy="611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 descr="Image result for Rice university 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864" y="5763712"/>
            <a:ext cx="2190750" cy="83343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7067807" y="5761772"/>
            <a:ext cx="2104768" cy="722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76835" marR="8255">
              <a:lnSpc>
                <a:spcPct val="9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400" b="1" i="0" dirty="0">
                <a:solidFill>
                  <a:srgbClr val="FFFFFF"/>
                </a:solidFill>
                <a:effectLst/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CREA</a:t>
            </a:r>
            <a:endParaRPr lang="en-US" sz="1400" b="1" i="0" dirty="0">
              <a:effectLst/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pPr marL="76835" marR="8255">
              <a:lnSpc>
                <a:spcPct val="9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i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en-US" sz="1000" b="1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6835" marR="8255">
              <a:lnSpc>
                <a:spcPct val="9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000" b="1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32080" marR="8255" indent="6985" algn="ctr">
              <a:lnSpc>
                <a:spcPct val="9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US" sz="1000" b="1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http://freemasonryandcivilsociety.ucla.edu/wp-content/uploads/sites/4/2014/08/Dept-Logo.jpg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820" b="94262" l="1835" r="5252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6330"/>
          <a:stretch/>
        </p:blipFill>
        <p:spPr bwMode="auto">
          <a:xfrm>
            <a:off x="5818217" y="5543834"/>
            <a:ext cx="1221015" cy="127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80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3015-FD2A-4371-8EBD-64127BED2C1F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2802-00B0-4AA1-A7A7-714F36B03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6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3015-FD2A-4371-8EBD-64127BED2C1F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2802-00B0-4AA1-A7A7-714F36B03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038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3015-FD2A-4371-8EBD-64127BED2C1F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2802-00B0-4AA1-A7A7-714F36B03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68AE-28A7-4D03-A576-998EB4ECD862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47A9-39A7-4F81-9631-B8F79DA01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945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68AE-28A7-4D03-A576-998EB4ECD862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47A9-39A7-4F81-9631-B8F79DA01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0013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68AE-28A7-4D03-A576-998EB4ECD862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47A9-39A7-4F81-9631-B8F79DA01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106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68AE-28A7-4D03-A576-998EB4ECD862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47A9-39A7-4F81-9631-B8F79DA01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4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68AE-28A7-4D03-A576-998EB4ECD862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47A9-39A7-4F81-9631-B8F79DA01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3422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68AE-28A7-4D03-A576-998EB4ECD862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47A9-39A7-4F81-9631-B8F79DA01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2127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68AE-28A7-4D03-A576-998EB4ECD862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47A9-39A7-4F81-9631-B8F79DA01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46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lars"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Text</a:t>
            </a:r>
          </a:p>
        </p:txBody>
      </p:sp>
      <p:pic>
        <p:nvPicPr>
          <p:cNvPr id="7" name="Picture 3" descr="C:\AAA_TAMU_BMEN_October 10 2017_Current\Projects\ERC\LOGO\PATHS-UP Navy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3432415" cy="113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759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68AE-28A7-4D03-A576-998EB4ECD862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47A9-39A7-4F81-9631-B8F79DA01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242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68AE-28A7-4D03-A576-998EB4ECD862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47A9-39A7-4F81-9631-B8F79DA01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00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68AE-28A7-4D03-A576-998EB4ECD862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47A9-39A7-4F81-9631-B8F79DA01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8888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168AE-28A7-4D03-A576-998EB4ECD862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B47A9-39A7-4F81-9631-B8F79DA01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4657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E12E-6526-489F-A44E-FEC7DA6F8A34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E898-5BC6-4F52-A037-C5AF8CD8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4546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E12E-6526-489F-A44E-FEC7DA6F8A34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E898-5BC6-4F52-A037-C5AF8CD8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4531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E12E-6526-489F-A44E-FEC7DA6F8A34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E898-5BC6-4F52-A037-C5AF8CD8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336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E12E-6526-489F-A44E-FEC7DA6F8A34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E898-5BC6-4F52-A037-C5AF8CD8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1616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E12E-6526-489F-A44E-FEC7DA6F8A34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E898-5BC6-4F52-A037-C5AF8CD8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7831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E12E-6526-489F-A44E-FEC7DA6F8A34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E898-5BC6-4F52-A037-C5AF8CD8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29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1882"/>
            <a:ext cx="8229600" cy="5044282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370637"/>
            <a:ext cx="457200" cy="365125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09B2802-00B0-4AA1-A7A7-714F36B039F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noFill/>
          <a:ln w="38100" cap="flat" cmpd="sng" algn="ctr">
            <a:solidFill>
              <a:srgbClr val="FFFFFF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8" name="Rectangle 7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gradFill flip="none" rotWithShape="1">
            <a:gsLst>
              <a:gs pos="51667">
                <a:srgbClr val="2A6A9E"/>
              </a:gs>
              <a:gs pos="100000">
                <a:srgbClr val="1F5C77"/>
              </a:gs>
              <a:gs pos="100000">
                <a:srgbClr val="29679F"/>
              </a:gs>
            </a:gsLst>
            <a:path path="circl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-243682"/>
            <a:ext cx="8229600" cy="1325563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3" descr="C:\AAA_TAMU_BMEN_October 10 2017_Current\Projects\ERC\LOGO\PATHS-UP Navy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324600"/>
            <a:ext cx="138823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005080"/>
      </p:ext>
    </p:extLst>
  </p:cSld>
  <p:clrMapOvr>
    <a:masterClrMapping/>
  </p:clrMapOvr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E12E-6526-489F-A44E-FEC7DA6F8A34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E898-5BC6-4F52-A037-C5AF8CD8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38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E12E-6526-489F-A44E-FEC7DA6F8A34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E898-5BC6-4F52-A037-C5AF8CD8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35514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E12E-6526-489F-A44E-FEC7DA6F8A34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E898-5BC6-4F52-A037-C5AF8CD8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614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E12E-6526-489F-A44E-FEC7DA6F8A34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E898-5BC6-4F52-A037-C5AF8CD8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0755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E12E-6526-489F-A44E-FEC7DA6F8A34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2E898-5BC6-4F52-A037-C5AF8CD8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39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u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1882"/>
            <a:ext cx="8229600" cy="5044282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34400" y="6370637"/>
            <a:ext cx="457200" cy="365125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09B2802-00B0-4AA1-A7A7-714F36B039F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914400"/>
            <a:ext cx="9144000" cy="0"/>
          </a:xfrm>
          <a:prstGeom prst="line">
            <a:avLst/>
          </a:prstGeom>
          <a:noFill/>
          <a:ln w="38100" cap="flat" cmpd="sng" algn="ctr">
            <a:solidFill>
              <a:srgbClr val="FFFFFF"/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</p:cxnSp>
      <p:sp>
        <p:nvSpPr>
          <p:cNvPr id="8" name="Rectangle 7"/>
          <p:cNvSpPr/>
          <p:nvPr userDrawn="1"/>
        </p:nvSpPr>
        <p:spPr>
          <a:xfrm>
            <a:off x="0" y="0"/>
            <a:ext cx="9144000" cy="838200"/>
          </a:xfrm>
          <a:prstGeom prst="rect">
            <a:avLst/>
          </a:prstGeom>
          <a:gradFill flip="none" rotWithShape="1">
            <a:gsLst>
              <a:gs pos="51667">
                <a:srgbClr val="2A6A9E"/>
              </a:gs>
              <a:gs pos="100000">
                <a:srgbClr val="1F5C77"/>
              </a:gs>
              <a:gs pos="100000">
                <a:srgbClr val="29679F"/>
              </a:gs>
            </a:gsLst>
            <a:path path="circl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-243682"/>
            <a:ext cx="8229600" cy="1325563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3" descr="C:\AAA_TAMU_BMEN_October 10 2017_Current\Projects\ERC\LOGO\PATHS-UP Navy 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324600"/>
            <a:ext cx="138823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473328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3015-FD2A-4371-8EBD-64127BED2C1F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2802-00B0-4AA1-A7A7-714F36B03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754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3015-FD2A-4371-8EBD-64127BED2C1F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2802-00B0-4AA1-A7A7-714F36B03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23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3015-FD2A-4371-8EBD-64127BED2C1F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2802-00B0-4AA1-A7A7-714F36B03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9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3015-FD2A-4371-8EBD-64127BED2C1F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2802-00B0-4AA1-A7A7-714F36B03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5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63015-FD2A-4371-8EBD-64127BED2C1F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2802-00B0-4AA1-A7A7-714F36B03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21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63015-FD2A-4371-8EBD-64127BED2C1F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B2802-00B0-4AA1-A7A7-714F36B03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2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5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168AE-28A7-4D03-A576-998EB4ECD862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B47A9-39A7-4F81-9631-B8F79DA01C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284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2E12E-6526-489F-A44E-FEC7DA6F8A34}" type="datetimeFigureOut">
              <a:rPr lang="en-US" smtClean="0"/>
              <a:t>9/1/2021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2E898-5BC6-4F52-A037-C5AF8CD848D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3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242888"/>
            <a:ext cx="8229600" cy="1325563"/>
          </a:xfrm>
        </p:spPr>
        <p:txBody>
          <a:bodyPr>
            <a:normAutofit/>
          </a:bodyPr>
          <a:lstStyle/>
          <a:p>
            <a:r>
              <a:rPr lang="en-US" sz="2400" dirty="0"/>
              <a:t>Mentor Program, ILO Experience, Life Cycles of Centers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B2802-00B0-4AA1-A7A7-714F36B039F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6383922"/>
            <a:ext cx="3153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of Inclusion Pillar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24600" y="6400427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Theresa Chatman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826C28F4-572D-0D40-B058-D16244751C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05007"/>
              </p:ext>
            </p:extLst>
          </p:nvPr>
        </p:nvGraphicFramePr>
        <p:xfrm>
          <a:off x="457200" y="1082675"/>
          <a:ext cx="8229600" cy="5043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4754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arterly Meeting Template" id="{C6D94A5D-5550-4FDE-8C0D-F0EA38D22416}" vid="{ED5D1ED1-6B41-4522-BD22-D825D4C16994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8319</TotalTime>
  <Words>18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Ebrima</vt:lpstr>
      <vt:lpstr>Office Theme</vt:lpstr>
      <vt:lpstr>Custom Design</vt:lpstr>
      <vt:lpstr>1_Custom Design</vt:lpstr>
      <vt:lpstr>Mentor Program, ILO Experience, Life Cycles of Centers </vt:lpstr>
    </vt:vector>
  </TitlesOfParts>
  <Company>Texas A&amp;M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Grunlan, Melissa A</dc:creator>
  <cp:lastModifiedBy>Scott Ransom</cp:lastModifiedBy>
  <cp:revision>409</cp:revision>
  <cp:lastPrinted>2019-10-22T16:07:24Z</cp:lastPrinted>
  <dcterms:created xsi:type="dcterms:W3CDTF">2017-11-02T18:35:04Z</dcterms:created>
  <dcterms:modified xsi:type="dcterms:W3CDTF">2021-09-01T18:18:21Z</dcterms:modified>
</cp:coreProperties>
</file>