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5" r:id="rId2"/>
    <p:sldMasterId id="2147483727" r:id="rId3"/>
  </p:sldMasterIdLst>
  <p:notesMasterIdLst>
    <p:notesMasterId r:id="rId5"/>
  </p:notesMasterIdLst>
  <p:handoutMasterIdLst>
    <p:handoutMasterId r:id="rId6"/>
  </p:handoutMasterIdLst>
  <p:sldIdLst>
    <p:sldId id="55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ldsmith, Carol L" initials="GCL" lastIdx="2" clrIdx="0"/>
  <p:cmAuthor id="2" name="DeCock, Mason James" initials="DMJ" lastIdx="1" clrIdx="1">
    <p:extLst>
      <p:ext uri="{19B8F6BF-5375-455C-9EA6-DF929625EA0E}">
        <p15:presenceInfo xmlns:p15="http://schemas.microsoft.com/office/powerpoint/2012/main" userId="DeCock, Mason Jam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6B9B8"/>
    <a:srgbClr val="C0504D"/>
    <a:srgbClr val="B9CDE5"/>
    <a:srgbClr val="9BBB59"/>
    <a:srgbClr val="D7E4BD"/>
    <a:srgbClr val="336699"/>
    <a:srgbClr val="FFFFFF"/>
    <a:srgbClr val="3366CC"/>
    <a:srgbClr val="003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/>
    <p:restoredTop sz="94106" autoAdjust="0"/>
  </p:normalViewPr>
  <p:slideViewPr>
    <p:cSldViewPr>
      <p:cViewPr varScale="1">
        <p:scale>
          <a:sx n="64" d="100"/>
          <a:sy n="64" d="100"/>
        </p:scale>
        <p:origin x="1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8292262078351"/>
          <c:y val="2.8460858834203625E-2"/>
          <c:w val="0.78765225527364635"/>
          <c:h val="0.8301211383867672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1-3 (Recruit)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2E8-4D87-95B7-97C263A3AA4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2E8-4D87-95B7-97C263A3AA4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2E8-4D87-95B7-97C263A3AA48}"/>
              </c:ext>
            </c:extLst>
          </c:dPt>
          <c:dPt>
            <c:idx val="4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2E8-4D87-95B7-97C263A3AA48}"/>
              </c:ext>
            </c:extLst>
          </c:dPt>
          <c:dPt>
            <c:idx val="5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2E8-4D87-95B7-97C263A3AA48}"/>
              </c:ext>
            </c:extLst>
          </c:dPt>
          <c:dPt>
            <c:idx val="6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2E8-4D87-95B7-97C263A3AA48}"/>
              </c:ext>
            </c:extLst>
          </c:dPt>
          <c:dPt>
            <c:idx val="9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CF01-4AAB-A1BE-E47BD545DA8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2E8-4D87-95B7-97C263A3AA48}"/>
              </c:ext>
            </c:extLst>
          </c:dPt>
          <c:dPt>
            <c:idx val="13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CF01-4AAB-A1BE-E47BD545DA8B}"/>
              </c:ext>
            </c:extLst>
          </c:dPt>
          <c:dLbls>
            <c:delete val="1"/>
          </c:dLbls>
          <c:cat>
            <c:strRef>
              <c:f>Sheet1!$A$2:$A$19</c:f>
              <c:strCache>
                <c:ptCount val="18"/>
                <c:pt idx="0">
                  <c:v>ReNuWit (Kara B.)
Urban Water Infrastructure - Stanford</c:v>
                </c:pt>
                <c:pt idx="1">
                  <c:v>Qesst (John M.)
Solar Tech - ASU</c:v>
                </c:pt>
                <c:pt idx="2">
                  <c:v>Curent (???)
Elec Transmission - Tennessee</c:v>
                </c:pt>
                <c:pt idx="3">
                  <c:v>CNT (Scott R.)
Neurotech Brain/Spine- Washington</c:v>
                </c:pt>
                <c:pt idx="4">
                  <c:v>Nascent (Larry D.)
Nano-Mfg mobile computing/energy - Texas</c:v>
                </c:pt>
                <c:pt idx="5">
                  <c:v>Assist (Adam C.)
Low-power sensors - Health/IoT - NC State</c:v>
                </c:pt>
                <c:pt idx="6">
                  <c:v>Tanms (Schaffer G.)
Nano- Multiferroics/magnetism - UCLA</c:v>
                </c:pt>
                <c:pt idx="7">
                  <c:v>CBBG (Nasser H.)
Bio-civil infractructure - ASU</c:v>
                </c:pt>
                <c:pt idx="8">
                  <c:v>Newt (Ernie D.)
Nano-water treatment - Rice</c:v>
                </c:pt>
                <c:pt idx="9">
                  <c:v>Poets (Owen D)
Power Density - Illinois</c:v>
                </c:pt>
                <c:pt idx="10">
                  <c:v>Cell-Met (Tom D)
Nano-Biocell-mfg - Boston U</c:v>
                </c:pt>
                <c:pt idx="11">
                  <c:v>Cmat (Carolyn Y., Cynthia S.)
Cell Mfg - Georgia Tech</c:v>
                </c:pt>
                <c:pt idx="12">
                  <c:v>Cistar (Peter K.)
Hydrocarbons-Energy - Purdue</c:v>
                </c:pt>
                <c:pt idx="13">
                  <c:v>Paths-Up (Chris F.)
POC Med Devices - TAMU</c:v>
                </c:pt>
                <c:pt idx="14">
                  <c:v>ATP-Bio (Lindsey H., Carla P.)
Preserve Biological Systems - Minn</c:v>
                </c:pt>
                <c:pt idx="15">
                  <c:v>Aspire (Jana M., Chris F., David C.)
Roadway Electrification - UT State</c:v>
                </c:pt>
                <c:pt idx="16">
                  <c:v>CQN (Stephen F.)
Quantum Networks - Ariz</c:v>
                </c:pt>
                <c:pt idx="17">
                  <c:v>IoT4Ag (Steven W.)
Precision Agriculture - Penn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7</c:v>
                </c:pt>
                <c:pt idx="1">
                  <c:v>0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  <c:pt idx="5">
                  <c:v>6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F-CD4A-9FE5-FB6F44B1F3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4-7 (Retain)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42E8-4D87-95B7-97C263A3AA4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42E8-4D87-95B7-97C263A3AA4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2E8-4D87-95B7-97C263A3AA4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42E8-4D87-95B7-97C263A3AA48}"/>
              </c:ext>
            </c:extLst>
          </c:dPt>
          <c:dPt>
            <c:idx val="4"/>
            <c:invertIfNegative val="0"/>
            <c:bubble3D val="0"/>
            <c:spPr>
              <a:solidFill>
                <a:srgbClr val="D7E4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2E8-4D87-95B7-97C263A3AA48}"/>
              </c:ext>
            </c:extLst>
          </c:dPt>
          <c:dPt>
            <c:idx val="5"/>
            <c:invertIfNegative val="0"/>
            <c:bubble3D val="0"/>
            <c:spPr>
              <a:solidFill>
                <a:srgbClr val="D7E4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2E8-4D87-95B7-97C263A3AA48}"/>
              </c:ext>
            </c:extLst>
          </c:dPt>
          <c:dPt>
            <c:idx val="6"/>
            <c:invertIfNegative val="0"/>
            <c:bubble3D val="0"/>
            <c:spPr>
              <a:solidFill>
                <a:srgbClr val="D7E4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2E8-4D87-95B7-97C263A3AA4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CF01-4AAB-A1BE-E47BD545DA8B}"/>
              </c:ext>
            </c:extLst>
          </c:dPt>
          <c:dPt>
            <c:idx val="10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2E8-4D87-95B7-97C263A3AA48}"/>
              </c:ext>
            </c:extLst>
          </c:dPt>
          <c:dPt>
            <c:idx val="11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2E8-4D87-95B7-97C263A3AA48}"/>
              </c:ext>
            </c:extLst>
          </c:dPt>
          <c:dPt>
            <c:idx val="12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E8-4D87-95B7-97C263A3AA48}"/>
              </c:ext>
            </c:extLst>
          </c:dPt>
          <c:dPt>
            <c:idx val="13"/>
            <c:invertIfNegative val="0"/>
            <c:bubble3D val="0"/>
            <c:spPr>
              <a:solidFill>
                <a:srgbClr val="E6B9B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2E8-4D87-95B7-97C263A3AA48}"/>
              </c:ext>
            </c:extLst>
          </c:dPt>
          <c:dPt>
            <c:idx val="14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CF01-4AAB-A1BE-E47BD545DA8B}"/>
              </c:ext>
            </c:extLst>
          </c:dPt>
          <c:dPt>
            <c:idx val="15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CF01-4AAB-A1BE-E47BD545DA8B}"/>
              </c:ext>
            </c:extLst>
          </c:dPt>
          <c:dPt>
            <c:idx val="16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CF01-4AAB-A1BE-E47BD545DA8B}"/>
              </c:ext>
            </c:extLst>
          </c:dPt>
          <c:dPt>
            <c:idx val="17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CF01-4AAB-A1BE-E47BD545DA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ReNuWit (Kara B.)
Urban Water Infrastructure - Stanford</c:v>
                </c:pt>
                <c:pt idx="1">
                  <c:v>Qesst (John M.)
Solar Tech - ASU</c:v>
                </c:pt>
                <c:pt idx="2">
                  <c:v>Curent (???)
Elec Transmission - Tennessee</c:v>
                </c:pt>
                <c:pt idx="3">
                  <c:v>CNT (Scott R.)
Neurotech Brain/Spine- Washington</c:v>
                </c:pt>
                <c:pt idx="4">
                  <c:v>Nascent (Larry D.)
Nano-Mfg mobile computing/energy - Texas</c:v>
                </c:pt>
                <c:pt idx="5">
                  <c:v>Assist (Adam C.)
Low-power sensors - Health/IoT - NC State</c:v>
                </c:pt>
                <c:pt idx="6">
                  <c:v>Tanms (Schaffer G.)
Nano- Multiferroics/magnetism - UCLA</c:v>
                </c:pt>
                <c:pt idx="7">
                  <c:v>CBBG (Nasser H.)
Bio-civil infractructure - ASU</c:v>
                </c:pt>
                <c:pt idx="8">
                  <c:v>Newt (Ernie D.)
Nano-water treatment - Rice</c:v>
                </c:pt>
                <c:pt idx="9">
                  <c:v>Poets (Owen D)
Power Density - Illinois</c:v>
                </c:pt>
                <c:pt idx="10">
                  <c:v>Cell-Met (Tom D)
Nano-Biocell-mfg - Boston U</c:v>
                </c:pt>
                <c:pt idx="11">
                  <c:v>Cmat (Carolyn Y., Cynthia S.)
Cell Mfg - Georgia Tech</c:v>
                </c:pt>
                <c:pt idx="12">
                  <c:v>Cistar (Peter K.)
Hydrocarbons-Energy - Purdue</c:v>
                </c:pt>
                <c:pt idx="13">
                  <c:v>Paths-Up (Chris F.)
POC Med Devices - TAMU</c:v>
                </c:pt>
                <c:pt idx="14">
                  <c:v>ATP-Bio (Lindsey H., Carla P.)
Preserve Biological Systems - Minn</c:v>
                </c:pt>
                <c:pt idx="15">
                  <c:v>Aspire (Jana M., Chris F., David C.)
Roadway Electrification - UT State</c:v>
                </c:pt>
                <c:pt idx="16">
                  <c:v>CQN (Stephen F.)
Quantum Networks - Ariz</c:v>
                </c:pt>
                <c:pt idx="17">
                  <c:v>IoT4Ag (Steven W.)
Precision Agriculture - Penn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</c:v>
                </c:pt>
                <c:pt idx="1">
                  <c:v>10</c:v>
                </c:pt>
                <c:pt idx="2">
                  <c:v>1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6</c:v>
                </c:pt>
                <c:pt idx="9">
                  <c:v>1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E8-4D87-95B7-97C263A3AA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Year 8-10 (Reinvent)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ReNuWit (Kara B.)
Urban Water Infrastructure - Stanford</c:v>
                </c:pt>
                <c:pt idx="1">
                  <c:v>Qesst (John M.)
Solar Tech - ASU</c:v>
                </c:pt>
                <c:pt idx="2">
                  <c:v>Curent (???)
Elec Transmission - Tennessee</c:v>
                </c:pt>
                <c:pt idx="3">
                  <c:v>CNT (Scott R.)
Neurotech Brain/Spine- Washington</c:v>
                </c:pt>
                <c:pt idx="4">
                  <c:v>Nascent (Larry D.)
Nano-Mfg mobile computing/energy - Texas</c:v>
                </c:pt>
                <c:pt idx="5">
                  <c:v>Assist (Adam C.)
Low-power sensors - Health/IoT - NC State</c:v>
                </c:pt>
                <c:pt idx="6">
                  <c:v>Tanms (Schaffer G.)
Nano- Multiferroics/magnetism - UCLA</c:v>
                </c:pt>
                <c:pt idx="7">
                  <c:v>CBBG (Nasser H.)
Bio-civil infractructure - ASU</c:v>
                </c:pt>
                <c:pt idx="8">
                  <c:v>Newt (Ernie D.)
Nano-water treatment - Rice</c:v>
                </c:pt>
                <c:pt idx="9">
                  <c:v>Poets (Owen D)
Power Density - Illinois</c:v>
                </c:pt>
                <c:pt idx="10">
                  <c:v>Cell-Met (Tom D)
Nano-Biocell-mfg - Boston U</c:v>
                </c:pt>
                <c:pt idx="11">
                  <c:v>Cmat (Carolyn Y., Cynthia S.)
Cell Mfg - Georgia Tech</c:v>
                </c:pt>
                <c:pt idx="12">
                  <c:v>Cistar (Peter K.)
Hydrocarbons-Energy - Purdue</c:v>
                </c:pt>
                <c:pt idx="13">
                  <c:v>Paths-Up (Chris F.)
POC Med Devices - TAMU</c:v>
                </c:pt>
                <c:pt idx="14">
                  <c:v>ATP-Bio (Lindsey H., Carla P.)
Preserve Biological Systems - Minn</c:v>
                </c:pt>
                <c:pt idx="15">
                  <c:v>Aspire (Jana M., Chris F., David C.)
Roadway Electrification - UT State</c:v>
                </c:pt>
                <c:pt idx="16">
                  <c:v>CQN (Stephen F.)
Quantum Networks - Ariz</c:v>
                </c:pt>
                <c:pt idx="17">
                  <c:v>IoT4Ag (Steven W.)
Precision Agriculture - Penn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8-42E8-4D87-95B7-97C263A3AA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overlap val="100"/>
        <c:axId val="1448904767"/>
        <c:axId val="1543798639"/>
      </c:barChart>
      <c:catAx>
        <c:axId val="14489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798639"/>
        <c:crosses val="autoZero"/>
        <c:auto val="1"/>
        <c:lblAlgn val="ctr"/>
        <c:lblOffset val="100"/>
        <c:noMultiLvlLbl val="0"/>
      </c:catAx>
      <c:valAx>
        <c:axId val="1543798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9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087148828618646"/>
          <c:y val="0.93169647672404499"/>
          <c:w val="0.56505297948867506"/>
          <c:h val="5.1530210838213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ADA38-BD63-4B6F-B2D8-43245B849ABB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D25C3-1B63-456E-A885-06F0F6F1A2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52E21E-FF1C-4812-9B7A-FE6CF7B0D897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AE2C28-FF37-44ED-A06F-E88811A8F8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7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E2C28-FF37-44ED-A06F-E88811A8F8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16200000">
            <a:off x="3877962" y="1608437"/>
            <a:ext cx="1388076" cy="9144000"/>
          </a:xfrm>
          <a:custGeom>
            <a:avLst/>
            <a:gdLst>
              <a:gd name="T0" fmla="*/ 3060 w 3060"/>
              <a:gd name="T1" fmla="+- 0 15840 3015"/>
              <a:gd name="T2" fmla="*/ 15840 h 12825"/>
              <a:gd name="T3" fmla="*/ 3060 w 3060"/>
              <a:gd name="T4" fmla="+- 0 3015 3015"/>
              <a:gd name="T5" fmla="*/ 3015 h 12825"/>
              <a:gd name="T6" fmla="*/ 0 w 3060"/>
              <a:gd name="T7" fmla="+- 0 3015 3015"/>
              <a:gd name="T8" fmla="*/ 3015 h 12825"/>
              <a:gd name="T9" fmla="*/ 0 w 3060"/>
              <a:gd name="T10" fmla="+- 0 15840 3015"/>
              <a:gd name="T11" fmla="*/ 15840 h 12825"/>
              <a:gd name="T12" fmla="*/ 3060 w 3060"/>
              <a:gd name="T13" fmla="+- 0 15840 3015"/>
              <a:gd name="T14" fmla="*/ 15840 h 1282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60" h="12825">
                <a:moveTo>
                  <a:pt x="3060" y="12825"/>
                </a:moveTo>
                <a:lnTo>
                  <a:pt x="3060" y="0"/>
                </a:lnTo>
                <a:lnTo>
                  <a:pt x="0" y="0"/>
                </a:lnTo>
                <a:lnTo>
                  <a:pt x="0" y="12825"/>
                </a:lnTo>
                <a:lnTo>
                  <a:pt x="3060" y="12825"/>
                </a:lnTo>
                <a:close/>
              </a:path>
            </a:pathLst>
          </a:custGeom>
          <a:solidFill>
            <a:srgbClr val="1E51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sz="3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 and Time</a:t>
            </a:r>
          </a:p>
        </p:txBody>
      </p:sp>
      <p:pic>
        <p:nvPicPr>
          <p:cNvPr id="7" name="Picture 3" descr="C:\AAA_TAMU_BMEN_October 10 2017_Current\Projects\ERC\LOGO\PATHS-UP Navy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3" y="393570"/>
            <a:ext cx="786665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brandguide.tamu.edu/assets/downloads/logos/TAM-Stack-white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5410200"/>
            <a:ext cx="1552575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florida international university logo whit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874924"/>
            <a:ext cx="1228265" cy="61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Rice university 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864" y="5763712"/>
            <a:ext cx="2190750" cy="83343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7067807" y="5761772"/>
            <a:ext cx="2104768" cy="72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76835" marR="8255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i="0" dirty="0">
                <a:solidFill>
                  <a:srgbClr val="FFFFFF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CREA</a:t>
            </a:r>
            <a:endParaRPr lang="en-US" sz="1400" b="1" i="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6835" marR="8255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0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835" marR="8255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2080" marR="8255" indent="6985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http://freemasonryandcivilsociety.ucla.edu/wp-content/uploads/sites/4/2014/08/Dept-Logo.jp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20" b="94262" l="1835" r="525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6330"/>
          <a:stretch/>
        </p:blipFill>
        <p:spPr bwMode="auto">
          <a:xfrm>
            <a:off x="5818217" y="5543834"/>
            <a:ext cx="1221015" cy="127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80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6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3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45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0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06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42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2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lars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</a:t>
            </a:r>
          </a:p>
        </p:txBody>
      </p:sp>
      <p:pic>
        <p:nvPicPr>
          <p:cNvPr id="7" name="Picture 3" descr="C:\AAA_TAMU_BMEN_October 10 2017_Current\Projects\ERC\LOGO\PATHS-UP Navy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432415" cy="113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5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4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00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88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65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54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53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33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61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83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9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882"/>
            <a:ext cx="8229600" cy="504428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70637"/>
            <a:ext cx="457200" cy="365125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9B2802-00B0-4AA1-A7A7-714F36B039F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noFill/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" name="Rectangle 7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51667">
                <a:srgbClr val="2A6A9E"/>
              </a:gs>
              <a:gs pos="100000">
                <a:srgbClr val="1F5C77"/>
              </a:gs>
              <a:gs pos="100000">
                <a:srgbClr val="29679F"/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243682"/>
            <a:ext cx="8229600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 descr="C:\AAA_TAMU_BMEN_October 10 2017_Current\Projects\ERC\LOGO\PATHS-UP Navy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24600"/>
            <a:ext cx="138823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005080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3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551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61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75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9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u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882"/>
            <a:ext cx="8229600" cy="504428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70637"/>
            <a:ext cx="457200" cy="365125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9B2802-00B0-4AA1-A7A7-714F36B039F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noFill/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" name="Rectangle 7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51667">
                <a:srgbClr val="2A6A9E"/>
              </a:gs>
              <a:gs pos="100000">
                <a:srgbClr val="1F5C77"/>
              </a:gs>
              <a:gs pos="100000">
                <a:srgbClr val="29679F"/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243682"/>
            <a:ext cx="8229600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 descr="C:\AAA_TAMU_BMEN_October 10 2017_Current\Projects\ERC\LOGO\PATHS-UP Navy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24600"/>
            <a:ext cx="138823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73328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5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3015-FD2A-4371-8EBD-64127BED2C1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B2802-00B0-4AA1-A7A7-714F36B03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2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68AE-28A7-4D03-A576-998EB4ECD86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47A9-39A7-4F81-9631-B8F79DA01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8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2E12E-6526-489F-A44E-FEC7DA6F8A34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E898-5BC6-4F52-A037-C5AF8CD8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3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Mentor Program, ILO Experience, Life Cycles of Centers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2802-00B0-4AA1-A7A7-714F36B039F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383922"/>
            <a:ext cx="3153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of Inclusion Pillar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6400427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Theresa Chatman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26C28F4-572D-0D40-B058-D16244751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05007"/>
              </p:ext>
            </p:extLst>
          </p:nvPr>
        </p:nvGraphicFramePr>
        <p:xfrm>
          <a:off x="457200" y="1082675"/>
          <a:ext cx="8229600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75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arterly Meeting Template" id="{C6D94A5D-5550-4FDE-8C0D-F0EA38D22416}" vid="{ED5D1ED1-6B41-4522-BD22-D825D4C1699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8319</TotalTime>
  <Words>18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Ebrima</vt:lpstr>
      <vt:lpstr>Office Theme</vt:lpstr>
      <vt:lpstr>Custom Design</vt:lpstr>
      <vt:lpstr>1_Custom Design</vt:lpstr>
      <vt:lpstr>Mentor Program, ILO Experience, Life Cycles of Centers 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Grunlan, Melissa A</dc:creator>
  <cp:lastModifiedBy>Scott Ransom</cp:lastModifiedBy>
  <cp:revision>409</cp:revision>
  <cp:lastPrinted>2019-10-22T16:07:24Z</cp:lastPrinted>
  <dcterms:created xsi:type="dcterms:W3CDTF">2017-11-02T18:35:04Z</dcterms:created>
  <dcterms:modified xsi:type="dcterms:W3CDTF">2021-09-01T18:18:21Z</dcterms:modified>
</cp:coreProperties>
</file>