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slideLayouts/slideLayout27.xml" ContentType="application/vnd.openxmlformats-officedocument.presentationml.slideLayout+xml"/>
  <Override PartName="/ppt/theme/theme4.xml" ContentType="application/vnd.openxmlformats-officedocument.theme+xml"/>
  <Override PartName="/ppt/slideLayouts/slideLayout28.xml" ContentType="application/vnd.openxmlformats-officedocument.presentationml.slideLayout+xml"/>
  <Override PartName="/ppt/theme/theme5.xml" ContentType="application/vnd.openxmlformats-officedocument.theme+xml"/>
  <Override PartName="/ppt/slideLayouts/slideLayout29.xml" ContentType="application/vnd.openxmlformats-officedocument.presentationml.slideLayout+xml"/>
  <Override PartName="/ppt/theme/theme6.xml" ContentType="application/vnd.openxmlformats-officedocument.theme+xml"/>
  <Override PartName="/ppt/slideLayouts/slideLayout30.xml" ContentType="application/vnd.openxmlformats-officedocument.presentationml.slideLayout+xml"/>
  <Override PartName="/ppt/theme/theme7.xml" ContentType="application/vnd.openxmlformats-officedocument.theme+xml"/>
  <Override PartName="/ppt/slideLayouts/slideLayout31.xml" ContentType="application/vnd.openxmlformats-officedocument.presentationml.slideLayout+xml"/>
  <Override PartName="/ppt/theme/theme8.xml" ContentType="application/vnd.openxmlformats-officedocument.theme+xml"/>
  <Override PartName="/ppt/slideLayouts/slideLayout3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757" r:id="rId2"/>
    <p:sldMasterId id="2147483744" r:id="rId3"/>
    <p:sldMasterId id="2147483660" r:id="rId4"/>
    <p:sldMasterId id="2147483685" r:id="rId5"/>
    <p:sldMasterId id="2147483673" r:id="rId6"/>
    <p:sldMasterId id="2147483721" r:id="rId7"/>
    <p:sldMasterId id="2147483733" r:id="rId8"/>
    <p:sldMasterId id="2147483735" r:id="rId9"/>
  </p:sldMasterIdLst>
  <p:notesMasterIdLst>
    <p:notesMasterId r:id="rId18"/>
  </p:notesMasterIdLst>
  <p:handoutMasterIdLst>
    <p:handoutMasterId r:id="rId19"/>
  </p:handoutMasterIdLst>
  <p:sldIdLst>
    <p:sldId id="363" r:id="rId10"/>
    <p:sldId id="445" r:id="rId11"/>
    <p:sldId id="446" r:id="rId12"/>
    <p:sldId id="447" r:id="rId13"/>
    <p:sldId id="448" r:id="rId14"/>
    <p:sldId id="425" r:id="rId15"/>
    <p:sldId id="450" r:id="rId16"/>
    <p:sldId id="449" r:id="rId17"/>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Scott Ransom, 8mins)" id="{767F7953-B51F-2041-8436-193964079894}">
          <p14:sldIdLst>
            <p14:sldId id="363"/>
            <p14:sldId id="445"/>
            <p14:sldId id="446"/>
            <p14:sldId id="447"/>
            <p14:sldId id="448"/>
            <p14:sldId id="425"/>
            <p14:sldId id="450"/>
            <p14:sldId id="44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guide id="3" orient="horz" pos="2928">
          <p15:clr>
            <a:srgbClr val="A4A3A4"/>
          </p15:clr>
        </p15:guide>
        <p15:guide id="4"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4192B5"/>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8590" autoAdjust="0"/>
    <p:restoredTop sz="82718" autoAdjust="0"/>
  </p:normalViewPr>
  <p:slideViewPr>
    <p:cSldViewPr snapToGrid="0" snapToObjects="1">
      <p:cViewPr varScale="1">
        <p:scale>
          <a:sx n="57" d="100"/>
          <a:sy n="57" d="100"/>
        </p:scale>
        <p:origin x="76" y="3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89" d="100"/>
          <a:sy n="89" d="100"/>
        </p:scale>
        <p:origin x="-3408" y="-120"/>
      </p:cViewPr>
      <p:guideLst>
        <p:guide orient="horz" pos="2880"/>
        <p:guide pos="2160"/>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 Target="slides/slide4.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viewProps" Target="viewProps.xml"/><Relationship Id="rId7" Type="http://schemas.openxmlformats.org/officeDocument/2006/relationships/slideMaster" Target="slideMasters/slideMaster7.xml"/><Relationship Id="rId12" Type="http://schemas.openxmlformats.org/officeDocument/2006/relationships/slide" Target="slides/slide3.xml"/><Relationship Id="rId17" Type="http://schemas.openxmlformats.org/officeDocument/2006/relationships/slide" Target="slides/slide8.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tableStyles" Target="tableStyles.xml"/><Relationship Id="rId10" Type="http://schemas.openxmlformats.org/officeDocument/2006/relationships/slide" Target="slides/slide1.xml"/><Relationship Id="rId19"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981125BB-4C56-4650-990C-42FCA7359DCD}" type="datetimeFigureOut">
              <a:rPr lang="en-US" smtClean="0"/>
              <a:t>9/8/2021</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6985D8FA-8779-4139-9D05-1451C8CAEB42}" type="slidenum">
              <a:rPr lang="en-US" smtClean="0"/>
              <a:t>‹#›</a:t>
            </a:fld>
            <a:endParaRPr lang="en-US"/>
          </a:p>
        </p:txBody>
      </p:sp>
    </p:spTree>
    <p:extLst>
      <p:ext uri="{BB962C8B-B14F-4D97-AF65-F5344CB8AC3E}">
        <p14:creationId xmlns:p14="http://schemas.microsoft.com/office/powerpoint/2010/main" val="26567962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5B5EDCC2-CD75-4BDE-9096-695D76E92D5C}" type="datetimeFigureOut">
              <a:rPr lang="en-US" smtClean="0"/>
              <a:t>9/8/2021</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55626822-81B5-4229-B1E7-9885D7B697A1}" type="slidenum">
              <a:rPr lang="en-US" smtClean="0"/>
              <a:t>‹#›</a:t>
            </a:fld>
            <a:endParaRPr lang="en-US"/>
          </a:p>
        </p:txBody>
      </p:sp>
    </p:spTree>
    <p:extLst>
      <p:ext uri="{BB962C8B-B14F-4D97-AF65-F5344CB8AC3E}">
        <p14:creationId xmlns:p14="http://schemas.microsoft.com/office/powerpoint/2010/main" val="8529444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626822-81B5-4229-B1E7-9885D7B697A1}" type="slidenum">
              <a:rPr lang="en-US" smtClean="0"/>
              <a:t>1</a:t>
            </a:fld>
            <a:endParaRPr lang="en-US"/>
          </a:p>
        </p:txBody>
      </p:sp>
    </p:spTree>
    <p:extLst>
      <p:ext uri="{BB962C8B-B14F-4D97-AF65-F5344CB8AC3E}">
        <p14:creationId xmlns:p14="http://schemas.microsoft.com/office/powerpoint/2010/main" val="28580742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Background steps for program creation:  </a:t>
            </a:r>
          </a:p>
          <a:p>
            <a:pPr lvl="1"/>
            <a:r>
              <a:rPr lang="en-US" dirty="0"/>
              <a:t>Veteran ILOs volunteer to be SMEs based on the list of core competencies (education topics) provided from the ILO Summit.  </a:t>
            </a:r>
          </a:p>
          <a:p>
            <a:pPr lvl="1"/>
            <a:r>
              <a:rPr lang="en-US" dirty="0"/>
              <a:t>SMEs will present on the Mentor Calls as part of the new ILO training.  At least one SME per topic is necessary.  </a:t>
            </a:r>
          </a:p>
          <a:p>
            <a:pPr lvl="1"/>
            <a:r>
              <a:rPr lang="en-US" dirty="0"/>
              <a:t>Veteran ILOs also volunteer to be Mentors, after which they review the Mentor Guidelines (included below) and </a:t>
            </a:r>
          </a:p>
          <a:p>
            <a:pPr lvl="1"/>
            <a:r>
              <a:rPr lang="en-US" dirty="0"/>
              <a:t>update the ILO </a:t>
            </a:r>
            <a:r>
              <a:rPr lang="en-US" dirty="0" err="1"/>
              <a:t>BioBook</a:t>
            </a:r>
            <a:r>
              <a:rPr lang="en-US" dirty="0"/>
              <a:t> to reflect that they are Mentors</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626822-81B5-4229-B1E7-9885D7B697A1}" type="slidenum">
              <a:rPr lang="en-US" smtClean="0"/>
              <a:t>2</a:t>
            </a:fld>
            <a:endParaRPr lang="en-US"/>
          </a:p>
        </p:txBody>
      </p:sp>
    </p:spTree>
    <p:extLst>
      <p:ext uri="{BB962C8B-B14F-4D97-AF65-F5344CB8AC3E}">
        <p14:creationId xmlns:p14="http://schemas.microsoft.com/office/powerpoint/2010/main" val="3690576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SMEs were assigned to these modules (though we need to replace Lisa Beard).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is what Adam (my mentee) has gone through so far.  Since he’s already had two site visits we don’t need to do the SV &amp; AR module.  And given his tenure, the ILO Role is already expertise he’s developed in the role.  But IAB Management</a:t>
            </a:r>
            <a:r>
              <a:rPr lang="en-US" sz="1200" kern="1200" baseline="0" dirty="0">
                <a:solidFill>
                  <a:schemeClr val="tx1"/>
                </a:solidFill>
                <a:effectLst/>
                <a:latin typeface="+mn-lt"/>
                <a:ea typeface="+mn-ea"/>
                <a:cs typeface="+mn-cs"/>
              </a:rPr>
              <a:t>, IP and Tech Transfer, as well as the first orientation call were all important and were completed.  Electives to be taken as offered.</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626822-81B5-4229-B1E7-9885D7B697A1}" type="slidenum">
              <a:rPr lang="en-US" smtClean="0"/>
              <a:t>3</a:t>
            </a:fld>
            <a:endParaRPr lang="en-US"/>
          </a:p>
        </p:txBody>
      </p:sp>
    </p:spTree>
    <p:extLst>
      <p:ext uri="{BB962C8B-B14F-4D97-AF65-F5344CB8AC3E}">
        <p14:creationId xmlns:p14="http://schemas.microsoft.com/office/powerpoint/2010/main" val="377194866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Challenges:</a:t>
            </a:r>
          </a:p>
          <a:p>
            <a:r>
              <a:rPr lang="en-US" sz="1200" kern="1200" dirty="0">
                <a:solidFill>
                  <a:schemeClr val="tx1"/>
                </a:solidFill>
                <a:effectLst/>
                <a:latin typeface="+mn-lt"/>
                <a:ea typeface="+mn-ea"/>
                <a:cs typeface="+mn-cs"/>
              </a:rPr>
              <a:t> - many veteran ILOs graduating</a:t>
            </a:r>
          </a:p>
          <a:p>
            <a:r>
              <a:rPr lang="en-US" sz="1200" kern="1200" dirty="0">
                <a:solidFill>
                  <a:schemeClr val="tx1"/>
                </a:solidFill>
                <a:effectLst/>
                <a:latin typeface="+mn-lt"/>
                <a:ea typeface="+mn-ea"/>
                <a:cs typeface="+mn-cs"/>
              </a:rPr>
              <a:t> - uncertainty about Gen IV ILOs / SPIs, role and function and who’s hired</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Those challenges are behind us plus NSF is dedicating some time to help run this program</a:t>
            </a:r>
          </a:p>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626822-81B5-4229-B1E7-9885D7B697A1}" type="slidenum">
              <a:rPr lang="en-US" smtClean="0"/>
              <a:t>4</a:t>
            </a:fld>
            <a:endParaRPr lang="en-US"/>
          </a:p>
        </p:txBody>
      </p:sp>
    </p:spTree>
    <p:extLst>
      <p:ext uri="{BB962C8B-B14F-4D97-AF65-F5344CB8AC3E}">
        <p14:creationId xmlns:p14="http://schemas.microsoft.com/office/powerpoint/2010/main" val="27048473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5626822-81B5-4229-B1E7-9885D7B697A1}" type="slidenum">
              <a:rPr lang="en-US" smtClean="0"/>
              <a:t>5</a:t>
            </a:fld>
            <a:endParaRPr lang="en-US"/>
          </a:p>
        </p:txBody>
      </p:sp>
    </p:spTree>
    <p:extLst>
      <p:ext uri="{BB962C8B-B14F-4D97-AF65-F5344CB8AC3E}">
        <p14:creationId xmlns:p14="http://schemas.microsoft.com/office/powerpoint/2010/main" val="4584005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740576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F9AED2A-3058-C944-A454-B764AC4A98A2}"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78116920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9AED2A-3058-C944-A454-B764AC4A98A2}"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36456356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AED2A-3058-C944-A454-B764AC4A98A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6901901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F9AED2A-3058-C944-A454-B764AC4A98A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5916853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2867266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191709138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4762771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31439731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380822491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D402AE3B-42A0-8E40-9D90-350419EF8AF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2502837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5716936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D402AE3B-42A0-8E40-9D90-350419EF8AF2}"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251631608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D402AE3B-42A0-8E40-9D90-350419EF8AF2}" type="datetimeFigureOut">
              <a:rPr lang="en-US" smtClean="0"/>
              <a:t>9/8/2021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24284262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02AE3B-42A0-8E40-9D90-350419EF8AF2}" type="datetimeFigureOut">
              <a:rPr lang="en-US" smtClean="0"/>
              <a:t>9/8/2021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7422228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2AE3B-42A0-8E40-9D90-350419EF8AF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6875360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402AE3B-42A0-8E40-9D90-350419EF8AF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93992761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15820210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D402AE3B-42A0-8E40-9D90-350419EF8AF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8E91077-11C5-4D45-883D-8398B9CF286B}" type="slidenum">
              <a:rPr lang="en-US" smtClean="0"/>
              <a:t>‹#›</a:t>
            </a:fld>
            <a:endParaRPr lang="en-US"/>
          </a:p>
        </p:txBody>
      </p:sp>
    </p:spTree>
    <p:extLst>
      <p:ext uri="{BB962C8B-B14F-4D97-AF65-F5344CB8AC3E}">
        <p14:creationId xmlns:p14="http://schemas.microsoft.com/office/powerpoint/2010/main" val="168448002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66034388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461271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246584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3"/>
            <a:ext cx="2133600" cy="365125"/>
          </a:xfrm>
          <a:prstGeom prst="rect">
            <a:avLst/>
          </a:prstGeom>
        </p:spPr>
        <p:txBody>
          <a:bodyPr/>
          <a:lstStyle/>
          <a:p>
            <a:fld id="{22FFAB48-9F51-4E6D-AD19-3B3EE3E28DD8}" type="datetimeFigureOut">
              <a:rPr lang="en-US" smtClean="0">
                <a:solidFill>
                  <a:prstClr val="black">
                    <a:tint val="75000"/>
                  </a:prstClr>
                </a:solidFill>
              </a:rPr>
              <a:pPr/>
              <a:t>9/8/2021</a:t>
            </a:fld>
            <a:endParaRPr lang="en-US">
              <a:solidFill>
                <a:prstClr val="black">
                  <a:tint val="75000"/>
                </a:prstClr>
              </a:solidFill>
            </a:endParaRPr>
          </a:p>
        </p:txBody>
      </p:sp>
      <p:sp>
        <p:nvSpPr>
          <p:cNvPr id="4" name="Footer Placeholder 3"/>
          <p:cNvSpPr>
            <a:spLocks noGrp="1"/>
          </p:cNvSpPr>
          <p:nvPr>
            <p:ph type="ftr" sz="quarter" idx="11"/>
          </p:nvPr>
        </p:nvSpPr>
        <p:spPr>
          <a:xfrm>
            <a:off x="3124200" y="6356353"/>
            <a:ext cx="2895600" cy="365125"/>
          </a:xfrm>
          <a:prstGeom prst="rect">
            <a:avLst/>
          </a:prstGeom>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a:xfrm>
            <a:off x="6553200" y="6356353"/>
            <a:ext cx="2133600" cy="365125"/>
          </a:xfrm>
          <a:prstGeom prst="rect">
            <a:avLst/>
          </a:prstGeom>
        </p:spPr>
        <p:txBody>
          <a:bodyPr/>
          <a:lstStyle/>
          <a:p>
            <a:fld id="{101D17BD-BDBD-4C6D-8C38-9814CE9118F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617214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34312052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2688390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56181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 Column Slide">
    <p:spTree>
      <p:nvGrpSpPr>
        <p:cNvPr id="1" name=""/>
        <p:cNvGrpSpPr/>
        <p:nvPr/>
      </p:nvGrpSpPr>
      <p:grpSpPr>
        <a:xfrm>
          <a:off x="0" y="0"/>
          <a:ext cx="0" cy="0"/>
          <a:chOff x="0" y="0"/>
          <a:chExt cx="0" cy="0"/>
        </a:xfrm>
      </p:grpSpPr>
      <p:sp>
        <p:nvSpPr>
          <p:cNvPr id="2" name="Title 1"/>
          <p:cNvSpPr>
            <a:spLocks noGrp="1"/>
          </p:cNvSpPr>
          <p:nvPr>
            <p:ph type="title"/>
          </p:nvPr>
        </p:nvSpPr>
        <p:spPr>
          <a:xfrm>
            <a:off x="369094" y="295275"/>
            <a:ext cx="8385572" cy="666750"/>
          </a:xfrm>
          <a:prstGeom prst="rect">
            <a:avLst/>
          </a:prstGeom>
        </p:spPr>
        <p:txBody>
          <a:bodyPr/>
          <a:lstStyle/>
          <a:p>
            <a:r>
              <a:rPr lang="en-US"/>
              <a:t>Click to edit Master title style</a:t>
            </a:r>
          </a:p>
        </p:txBody>
      </p:sp>
      <p:sp>
        <p:nvSpPr>
          <p:cNvPr id="4" name="Text Placeholder 2"/>
          <p:cNvSpPr>
            <a:spLocks noGrp="1"/>
          </p:cNvSpPr>
          <p:nvPr>
            <p:ph idx="1"/>
          </p:nvPr>
        </p:nvSpPr>
        <p:spPr>
          <a:xfrm>
            <a:off x="369094" y="1479469"/>
            <a:ext cx="8385572" cy="4086225"/>
          </a:xfrm>
          <a:prstGeom prst="rect">
            <a:avLst/>
          </a:prstGeom>
        </p:spPr>
        <p:txBody>
          <a:bodyPr/>
          <a:lstStyle>
            <a:lvl1pPr marL="0" indent="0">
              <a:buNone/>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US" noProof="0" dirty="0"/>
          </a:p>
        </p:txBody>
      </p:sp>
    </p:spTree>
    <p:extLst>
      <p:ext uri="{BB962C8B-B14F-4D97-AF65-F5344CB8AC3E}">
        <p14:creationId xmlns:p14="http://schemas.microsoft.com/office/powerpoint/2010/main" val="41458254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607725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14972297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F9AED2A-3058-C944-A454-B764AC4A98A2}" type="datetimeFigureOut">
              <a:rPr lang="en-US" smtClean="0"/>
              <a:t>9/8/2021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7115512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F9AED2A-3058-C944-A454-B764AC4A98A2}" type="datetimeFigureOut">
              <a:rPr lang="en-US" smtClean="0"/>
              <a:t>9/8/2021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1810714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F9AED2A-3058-C944-A454-B764AC4A98A2}" type="datetimeFigureOut">
              <a:rPr lang="en-US" smtClean="0"/>
              <a:t>9/8/2021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1FEAC94-AE2C-294D-B4FE-B24450B3FBD1}" type="slidenum">
              <a:rPr lang="en-US" smtClean="0"/>
              <a:t>‹#›</a:t>
            </a:fld>
            <a:endParaRPr lang="en-US"/>
          </a:p>
        </p:txBody>
      </p:sp>
    </p:spTree>
    <p:extLst>
      <p:ext uri="{BB962C8B-B14F-4D97-AF65-F5344CB8AC3E}">
        <p14:creationId xmlns:p14="http://schemas.microsoft.com/office/powerpoint/2010/main" val="4184113213"/>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4.xml"/><Relationship Id="rId1" Type="http://schemas.openxmlformats.org/officeDocument/2006/relationships/slideLayout" Target="../slideLayouts/slideLayout27.xml"/></Relationships>
</file>

<file path=ppt/slideMasters/_rels/slideMaster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theme" Target="../theme/theme5.xml"/><Relationship Id="rId1"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theme" Target="../theme/theme6.xml"/><Relationship Id="rId1"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theme" Target="../theme/theme7.xml"/><Relationship Id="rId1" Type="http://schemas.openxmlformats.org/officeDocument/2006/relationships/slideLayout" Target="../slideLayouts/slideLayout30.xml"/></Relationships>
</file>

<file path=ppt/slideMasters/_rels/slideMaster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theme" Target="../theme/theme8.xml"/><Relationship Id="rId1" Type="http://schemas.openxmlformats.org/officeDocument/2006/relationships/slideLayout" Target="../slideLayouts/slideLayout31.xml"/></Relationships>
</file>

<file path=ppt/slideMasters/_rels/slideMaster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theme" Target="../theme/theme9.xml"/><Relationship Id="rId1"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6484884"/>
      </p:ext>
    </p:extLst>
  </p:cSld>
  <p:clrMap bg1="lt1" tx1="dk1" bg2="lt2" tx2="dk2" accent1="accent1" accent2="accent2" accent3="accent3" accent4="accent4" accent5="accent5" accent6="accent6" hlink="hlink" folHlink="folHlink"/>
  <p:sldLayoutIdLst>
    <p:sldLayoutId id="2147483649" r:id="rId1"/>
    <p:sldLayoutId id="2147483756" r:id="rId2"/>
    <p:sldLayoutId id="2147483771" r:id="rId3"/>
    <p:sldLayoutId id="214748377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9AED2A-3058-C944-A454-B764AC4A98A2}" type="datetimeFigureOut">
              <a:rPr lang="en-US" smtClean="0"/>
              <a:t>9/8/2021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1FEAC94-AE2C-294D-B4FE-B24450B3FBD1}" type="slidenum">
              <a:rPr lang="en-US" smtClean="0"/>
              <a:t>‹#›</a:t>
            </a:fld>
            <a:endParaRPr lang="en-US"/>
          </a:p>
        </p:txBody>
      </p:sp>
    </p:spTree>
    <p:extLst>
      <p:ext uri="{BB962C8B-B14F-4D97-AF65-F5344CB8AC3E}">
        <p14:creationId xmlns:p14="http://schemas.microsoft.com/office/powerpoint/2010/main" val="2017082449"/>
      </p:ext>
    </p:extLst>
  </p:cSld>
  <p:clrMap bg1="lt1" tx1="dk1" bg2="lt2" tx2="dk2" accent1="accent1" accent2="accent2" accent3="accent3" accent4="accent4" accent5="accent5" accent6="accent6" hlink="hlink" folHlink="folHlink"/>
  <p:sldLayoutIdLst>
    <p:sldLayoutId id="2147483758" r:id="rId1"/>
    <p:sldLayoutId id="2147483759" r:id="rId2"/>
    <p:sldLayoutId id="2147483760" r:id="rId3"/>
    <p:sldLayoutId id="2147483761" r:id="rId4"/>
    <p:sldLayoutId id="2147483762" r:id="rId5"/>
    <p:sldLayoutId id="2147483763" r:id="rId6"/>
    <p:sldLayoutId id="2147483764" r:id="rId7"/>
    <p:sldLayoutId id="2147483765" r:id="rId8"/>
    <p:sldLayoutId id="2147483766" r:id="rId9"/>
    <p:sldLayoutId id="2147483767" r:id="rId10"/>
    <p:sldLayoutId id="214748376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402AE3B-42A0-8E40-9D90-350419EF8AF2}" type="datetimeFigureOut">
              <a:rPr lang="en-US" smtClean="0"/>
              <a:t>9/8/2021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8E91077-11C5-4D45-883D-8398B9CF286B}" type="slidenum">
              <a:rPr lang="en-US" smtClean="0"/>
              <a:t>‹#›</a:t>
            </a:fld>
            <a:endParaRPr lang="en-US"/>
          </a:p>
        </p:txBody>
      </p:sp>
    </p:spTree>
    <p:extLst>
      <p:ext uri="{BB962C8B-B14F-4D97-AF65-F5344CB8AC3E}">
        <p14:creationId xmlns:p14="http://schemas.microsoft.com/office/powerpoint/2010/main" val="2557730750"/>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6186630"/>
      </p:ext>
    </p:extLst>
  </p:cSld>
  <p:clrMap bg1="lt1" tx1="dk1" bg2="lt2" tx2="dk2" accent1="accent1" accent2="accent2" accent3="accent3" accent4="accent4" accent5="accent5" accent6="accent6" hlink="hlink" folHlink="folHlink"/>
  <p:sldLayoutIdLst>
    <p:sldLayoutId id="2147483671"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33838224"/>
      </p:ext>
    </p:extLst>
  </p:cSld>
  <p:clrMap bg1="lt1" tx1="dk1" bg2="lt2" tx2="dk2" accent1="accent1" accent2="accent2" accent3="accent3" accent4="accent4" accent5="accent5" accent6="accent6" hlink="hlink" folHlink="folHlink"/>
  <p:sldLayoutIdLst>
    <p:sldLayoutId id="214748369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222531"/>
      </p:ext>
    </p:extLst>
  </p:cSld>
  <p:clrMap bg1="lt1" tx1="dk1" bg2="lt2" tx2="dk2" accent1="accent1" accent2="accent2" accent3="accent3" accent4="accent4" accent5="accent5" accent6="accent6" hlink="hlink" folHlink="folHlink"/>
  <p:sldLayoutIdLst>
    <p:sldLayoutId id="2147483675"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5803489"/>
      </p:ext>
    </p:extLst>
  </p:cSld>
  <p:clrMap bg1="lt1" tx1="dk1" bg2="lt2" tx2="dk2" accent1="accent1" accent2="accent2" accent3="accent3" accent4="accent4" accent5="accent5" accent6="accent6" hlink="hlink" folHlink="folHlink"/>
  <p:sldLayoutIdLst>
    <p:sldLayoutId id="214748372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19927483"/>
      </p:ext>
    </p:extLst>
  </p:cSld>
  <p:clrMap bg1="lt1" tx1="dk1" bg2="lt2" tx2="dk2" accent1="accent1" accent2="accent2" accent3="accent3" accent4="accent4" accent5="accent5" accent6="accent6" hlink="hlink" folHlink="folHlink"/>
  <p:sldLayoutIdLst>
    <p:sldLayoutId id="2147483734"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878402008"/>
      </p:ext>
    </p:extLst>
  </p:cSld>
  <p:clrMap bg1="lt1" tx1="dk1" bg2="lt2" tx2="dk2" accent1="accent1" accent2="accent2" accent3="accent3" accent4="accent4" accent5="accent5" accent6="accent6" hlink="hlink" folHlink="folHlink"/>
  <p:sldLayoutIdLst>
    <p:sldLayoutId id="2147483736"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srcRect/>
          <a:stretch>
            <a:fillRect/>
          </a:stretch>
        </a:blipFill>
        <a:effectLst/>
      </p:bgPr>
    </p:bg>
    <p:spTree>
      <p:nvGrpSpPr>
        <p:cNvPr id="1" name=""/>
        <p:cNvGrpSpPr/>
        <p:nvPr/>
      </p:nvGrpSpPr>
      <p:grpSpPr>
        <a:xfrm>
          <a:off x="0" y="0"/>
          <a:ext cx="0" cy="0"/>
          <a:chOff x="0" y="0"/>
          <a:chExt cx="0" cy="0"/>
        </a:xfrm>
      </p:grpSpPr>
      <p:sp>
        <p:nvSpPr>
          <p:cNvPr id="6" name="TextBox 5"/>
          <p:cNvSpPr txBox="1"/>
          <p:nvPr/>
        </p:nvSpPr>
        <p:spPr>
          <a:xfrm>
            <a:off x="5998626" y="2975800"/>
            <a:ext cx="2911225" cy="1046440"/>
          </a:xfrm>
          <a:prstGeom prst="rect">
            <a:avLst/>
          </a:prstGeom>
          <a:noFill/>
        </p:spPr>
        <p:txBody>
          <a:bodyPr wrap="square" rtlCol="0">
            <a:spAutoFit/>
          </a:bodyPr>
          <a:lstStyle/>
          <a:p>
            <a:endParaRPr lang="en-US" sz="1000" dirty="0">
              <a:solidFill>
                <a:srgbClr val="000000"/>
              </a:solidFill>
              <a:latin typeface="ArialMT"/>
            </a:endParaRPr>
          </a:p>
          <a:p>
            <a:endParaRPr lang="en-US" sz="1000" dirty="0">
              <a:solidFill>
                <a:srgbClr val="000000"/>
              </a:solidFill>
              <a:latin typeface="ArialMT"/>
            </a:endParaRPr>
          </a:p>
          <a:p>
            <a:endParaRPr lang="en-US" sz="1400" dirty="0">
              <a:solidFill>
                <a:srgbClr val="000000"/>
              </a:solidFill>
              <a:latin typeface="ArialMT"/>
            </a:endParaRPr>
          </a:p>
          <a:p>
            <a:endParaRPr lang="en-US" sz="1400" dirty="0">
              <a:solidFill>
                <a:srgbClr val="000000"/>
              </a:solidFill>
              <a:latin typeface="ArialMT"/>
            </a:endParaRPr>
          </a:p>
          <a:p>
            <a:endParaRPr lang="en-US" sz="1400" dirty="0">
              <a:solidFill>
                <a:srgbClr val="000000"/>
              </a:solidFill>
              <a:latin typeface="ArialMT"/>
            </a:endParaRPr>
          </a:p>
        </p:txBody>
      </p:sp>
      <p:sp>
        <p:nvSpPr>
          <p:cNvPr id="3" name="TextBox 2"/>
          <p:cNvSpPr txBox="1"/>
          <p:nvPr/>
        </p:nvSpPr>
        <p:spPr>
          <a:xfrm>
            <a:off x="855276" y="2902924"/>
            <a:ext cx="7516060" cy="1852815"/>
          </a:xfrm>
          <a:prstGeom prst="rect">
            <a:avLst/>
          </a:prstGeom>
          <a:noFill/>
        </p:spPr>
        <p:txBody>
          <a:bodyPr wrap="square" rtlCol="0">
            <a:spAutoFit/>
          </a:bodyPr>
          <a:lstStyle/>
          <a:p>
            <a:r>
              <a:rPr lang="de-DE" sz="1400" spc="50" dirty="0">
                <a:solidFill>
                  <a:srgbClr val="000000"/>
                </a:solidFill>
                <a:latin typeface="Arial"/>
                <a:cs typeface="Arial"/>
              </a:rPr>
              <a:t>September 9</a:t>
            </a:r>
            <a:r>
              <a:rPr lang="de-DE" sz="1400" b="0" i="0" u="none" strike="noStrike" spc="50" dirty="0">
                <a:solidFill>
                  <a:srgbClr val="000000"/>
                </a:solidFill>
                <a:latin typeface="Arial"/>
                <a:cs typeface="Arial"/>
              </a:rPr>
              <a:t>, 2021</a:t>
            </a:r>
          </a:p>
          <a:p>
            <a:endParaRPr lang="de-DE" sz="1400" b="0" i="0" u="none" strike="noStrike" dirty="0">
              <a:solidFill>
                <a:srgbClr val="000000"/>
              </a:solidFill>
              <a:latin typeface="Arial"/>
              <a:cs typeface="Arial"/>
            </a:endParaRPr>
          </a:p>
          <a:p>
            <a:pPr>
              <a:lnSpc>
                <a:spcPct val="90000"/>
              </a:lnSpc>
            </a:pPr>
            <a:r>
              <a:rPr lang="de-DE" sz="4000" b="1" dirty="0">
                <a:solidFill>
                  <a:srgbClr val="4192B5"/>
                </a:solidFill>
                <a:latin typeface="Arial"/>
                <a:cs typeface="Arial"/>
              </a:rPr>
              <a:t>Mentor Program Update</a:t>
            </a:r>
            <a:endParaRPr lang="de-DE" sz="4000" b="1" dirty="0">
              <a:solidFill>
                <a:srgbClr val="C8541A"/>
              </a:solidFill>
              <a:latin typeface="Arial"/>
              <a:cs typeface="Arial"/>
            </a:endParaRPr>
          </a:p>
          <a:p>
            <a:pPr>
              <a:lnSpc>
                <a:spcPct val="90000"/>
              </a:lnSpc>
            </a:pPr>
            <a:endParaRPr lang="de-DE" sz="2800" b="1" dirty="0">
              <a:solidFill>
                <a:srgbClr val="4192B5"/>
              </a:solidFill>
              <a:latin typeface="Arial"/>
              <a:cs typeface="Arial"/>
            </a:endParaRPr>
          </a:p>
          <a:p>
            <a:pPr>
              <a:lnSpc>
                <a:spcPct val="90000"/>
              </a:lnSpc>
            </a:pPr>
            <a:endParaRPr lang="en-US" sz="2800" dirty="0">
              <a:latin typeface="Arial"/>
              <a:cs typeface="Arial"/>
            </a:endParaRPr>
          </a:p>
        </p:txBody>
      </p:sp>
      <p:sp>
        <p:nvSpPr>
          <p:cNvPr id="4" name="TextBox 3"/>
          <p:cNvSpPr txBox="1"/>
          <p:nvPr/>
        </p:nvSpPr>
        <p:spPr>
          <a:xfrm>
            <a:off x="855277" y="5255073"/>
            <a:ext cx="3551831" cy="1092607"/>
          </a:xfrm>
          <a:prstGeom prst="rect">
            <a:avLst/>
          </a:prstGeom>
          <a:noFill/>
        </p:spPr>
        <p:txBody>
          <a:bodyPr wrap="square" rtlCol="0">
            <a:spAutoFit/>
          </a:bodyPr>
          <a:lstStyle/>
          <a:p>
            <a:pPr>
              <a:spcAft>
                <a:spcPts val="300"/>
              </a:spcAft>
            </a:pPr>
            <a:r>
              <a:rPr lang="en-US" b="1" dirty="0">
                <a:solidFill>
                  <a:srgbClr val="000000"/>
                </a:solidFill>
                <a:latin typeface="Arial"/>
                <a:cs typeface="Arial"/>
              </a:rPr>
              <a:t>Scott Ransom, PhD</a:t>
            </a:r>
            <a:endParaRPr lang="en-US" b="1" u="none" strike="noStrike" dirty="0">
              <a:solidFill>
                <a:srgbClr val="000000"/>
              </a:solidFill>
              <a:latin typeface="Arial"/>
              <a:cs typeface="Arial"/>
            </a:endParaRPr>
          </a:p>
          <a:p>
            <a:r>
              <a:rPr lang="en-US" sz="1400" i="1" dirty="0">
                <a:solidFill>
                  <a:srgbClr val="000000"/>
                </a:solidFill>
                <a:latin typeface="Arial-ItalicMT"/>
              </a:rPr>
              <a:t>Director, Industry and Innovation Program</a:t>
            </a:r>
            <a:endParaRPr lang="en-US" sz="1400" b="0" i="1" u="none" strike="noStrike" dirty="0">
              <a:solidFill>
                <a:srgbClr val="000000"/>
              </a:solidFill>
              <a:latin typeface="Arial-ItalicMT"/>
            </a:endParaRPr>
          </a:p>
          <a:p>
            <a:r>
              <a:rPr lang="en-US" sz="1400" i="1" dirty="0">
                <a:solidFill>
                  <a:srgbClr val="000000"/>
                </a:solidFill>
                <a:latin typeface="Arial-ItalicMT"/>
              </a:rPr>
              <a:t>Center for </a:t>
            </a:r>
            <a:r>
              <a:rPr lang="en-US" sz="1400" i="1" dirty="0" err="1">
                <a:solidFill>
                  <a:srgbClr val="000000"/>
                </a:solidFill>
                <a:latin typeface="Arial-ItalicMT"/>
              </a:rPr>
              <a:t>Neurotechnology</a:t>
            </a:r>
            <a:endParaRPr lang="en-US" sz="1400" b="0" i="1" u="none" strike="noStrike" dirty="0">
              <a:solidFill>
                <a:srgbClr val="000000"/>
              </a:solidFill>
              <a:latin typeface="Arial-ItalicMT"/>
            </a:endParaRPr>
          </a:p>
          <a:p>
            <a:r>
              <a:rPr lang="en-US" sz="1400" b="1" i="1" u="sng" dirty="0">
                <a:solidFill>
                  <a:schemeClr val="accent1"/>
                </a:solidFill>
              </a:rPr>
              <a:t>ransom87</a:t>
            </a:r>
            <a:r>
              <a:rPr lang="en-US" sz="1400" b="1" i="1" u="sng" strike="noStrike" dirty="0">
                <a:solidFill>
                  <a:schemeClr val="accent1"/>
                </a:solidFill>
              </a:rPr>
              <a:t>@uw.edu</a:t>
            </a:r>
            <a:endParaRPr lang="en-US" sz="1400" b="1" i="1" u="sng" dirty="0">
              <a:solidFill>
                <a:schemeClr val="accent1"/>
              </a:solidFill>
            </a:endParaRPr>
          </a:p>
        </p:txBody>
      </p:sp>
      <p:sp>
        <p:nvSpPr>
          <p:cNvPr id="2" name="TextBox 1"/>
          <p:cNvSpPr txBox="1"/>
          <p:nvPr/>
        </p:nvSpPr>
        <p:spPr>
          <a:xfrm>
            <a:off x="3454400" y="355600"/>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26658257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a:spLocks noChangeArrowheads="1"/>
          </p:cNvSpPr>
          <p:nvPr/>
        </p:nvSpPr>
        <p:spPr bwMode="auto">
          <a:xfrm>
            <a:off x="865658" y="823654"/>
            <a:ext cx="7403651" cy="17650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marL="155575" indent="-155575" eaLnBrk="0" hangingPunct="0">
              <a:defRPr sz="3000">
                <a:solidFill>
                  <a:schemeClr val="tx1"/>
                </a:solidFill>
                <a:latin typeface="Gill Sans" charset="0"/>
                <a:ea typeface="ヒラギノ角ゴ ProN W3" charset="-128"/>
                <a:sym typeface="Gill Sans" charset="0"/>
              </a:defRPr>
            </a:lvl1pPr>
            <a:lvl2pPr marL="742950" indent="-285750" eaLnBrk="0" hangingPunct="0">
              <a:defRPr sz="3000">
                <a:solidFill>
                  <a:schemeClr val="tx1"/>
                </a:solidFill>
                <a:latin typeface="Gill Sans" charset="0"/>
                <a:ea typeface="ヒラギノ角ゴ ProN W3" charset="-128"/>
                <a:sym typeface="Gill Sans" charset="0"/>
              </a:defRPr>
            </a:lvl2pPr>
            <a:lvl3pPr marL="1143000" indent="-228600" eaLnBrk="0" hangingPunct="0">
              <a:defRPr sz="3000">
                <a:solidFill>
                  <a:schemeClr val="tx1"/>
                </a:solidFill>
                <a:latin typeface="Gill Sans" charset="0"/>
                <a:ea typeface="ヒラギノ角ゴ ProN W3" charset="-128"/>
                <a:sym typeface="Gill Sans" charset="0"/>
              </a:defRPr>
            </a:lvl3pPr>
            <a:lvl4pPr marL="1600200" indent="-228600" eaLnBrk="0" hangingPunct="0">
              <a:defRPr sz="3000">
                <a:solidFill>
                  <a:schemeClr val="tx1"/>
                </a:solidFill>
                <a:latin typeface="Gill Sans" charset="0"/>
                <a:ea typeface="ヒラギノ角ゴ ProN W3" charset="-128"/>
                <a:sym typeface="Gill Sans" charset="0"/>
              </a:defRPr>
            </a:lvl4pPr>
            <a:lvl5pPr marL="2057400" indent="-228600" eaLnBrk="0" hangingPunct="0">
              <a:defRPr sz="30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9pPr>
          </a:lstStyle>
          <a:p>
            <a:pPr algn="l" eaLnBrk="1" hangingPunct="1">
              <a:spcAft>
                <a:spcPts val="500"/>
              </a:spcAft>
              <a:buFontTx/>
              <a:buChar char="•"/>
            </a:pPr>
            <a:endParaRPr lang="en-US" altLang="en-US" sz="1800" b="1" dirty="0">
              <a:latin typeface="Arial" panose="020B0604020202020204" pitchFamily="34" charset="0"/>
              <a:cs typeface="Arial" pitchFamily="34" charset="0"/>
            </a:endParaRPr>
          </a:p>
          <a:p>
            <a:r>
              <a:rPr lang="en-US" sz="1600" b="1" dirty="0"/>
              <a:t>Goal:  </a:t>
            </a:r>
            <a:r>
              <a:rPr lang="en-US" sz="1600" dirty="0"/>
              <a:t>Optimally leverage ILO Time; Ensure new ILOs equipped with core competencies / functional training</a:t>
            </a:r>
          </a:p>
          <a:p>
            <a:endParaRPr lang="en-US" sz="1600" b="1" dirty="0"/>
          </a:p>
          <a:p>
            <a:pPr marL="0" indent="0"/>
            <a:endParaRPr lang="en-US" altLang="en-US" sz="1600" b="1" dirty="0">
              <a:latin typeface="Arial" pitchFamily="34" charset="0"/>
              <a:cs typeface="Arial" pitchFamily="34" charset="0"/>
            </a:endParaRPr>
          </a:p>
          <a:p>
            <a:pPr marL="0" indent="0" eaLnBrk="1" hangingPunct="1">
              <a:spcAft>
                <a:spcPts val="500"/>
              </a:spcAft>
            </a:pPr>
            <a:endParaRPr lang="en-US" altLang="en-US" sz="2000" b="1" dirty="0">
              <a:latin typeface="Arial" pitchFamily="34" charset="0"/>
              <a:cs typeface="Arial" pitchFamily="34" charset="0"/>
            </a:endParaRPr>
          </a:p>
        </p:txBody>
      </p:sp>
      <p:sp>
        <p:nvSpPr>
          <p:cNvPr id="6" name="TextBox 5"/>
          <p:cNvSpPr txBox="1"/>
          <p:nvPr/>
        </p:nvSpPr>
        <p:spPr>
          <a:xfrm>
            <a:off x="795969" y="542424"/>
            <a:ext cx="7543031" cy="494751"/>
          </a:xfrm>
          <a:prstGeom prst="rect">
            <a:avLst/>
          </a:prstGeom>
          <a:noFill/>
        </p:spPr>
        <p:txBody>
          <a:bodyPr wrap="square" rtlCol="0">
            <a:spAutoFit/>
          </a:bodyPr>
          <a:lstStyle/>
          <a:p>
            <a:pPr algn="ctr">
              <a:lnSpc>
                <a:spcPct val="120000"/>
              </a:lnSpc>
            </a:pPr>
            <a:r>
              <a:rPr lang="en-US" sz="2400" b="1" dirty="0">
                <a:solidFill>
                  <a:srgbClr val="4192B5"/>
                </a:solidFill>
                <a:latin typeface="Arial"/>
                <a:cs typeface="Arial"/>
              </a:rPr>
              <a:t>Program Background</a:t>
            </a:r>
            <a:endParaRPr lang="en-US" sz="2400" b="1" i="0" u="none" strike="noStrike" dirty="0">
              <a:solidFill>
                <a:srgbClr val="4192B5"/>
              </a:solidFill>
              <a:latin typeface="Arial"/>
              <a:cs typeface="Arial"/>
            </a:endParaRPr>
          </a:p>
        </p:txBody>
      </p:sp>
      <p:graphicFrame>
        <p:nvGraphicFramePr>
          <p:cNvPr id="7" name="Table 6">
            <a:extLst>
              <a:ext uri="{FF2B5EF4-FFF2-40B4-BE49-F238E27FC236}">
                <a16:creationId xmlns:a16="http://schemas.microsoft.com/office/drawing/2014/main" id="{F5A79A19-C3D7-465D-A037-DB739FDBECAE}"/>
              </a:ext>
            </a:extLst>
          </p:cNvPr>
          <p:cNvGraphicFramePr>
            <a:graphicFrameLocks noGrp="1"/>
          </p:cNvGraphicFramePr>
          <p:nvPr>
            <p:extLst>
              <p:ext uri="{D42A27DB-BD31-4B8C-83A1-F6EECF244321}">
                <p14:modId xmlns:p14="http://schemas.microsoft.com/office/powerpoint/2010/main" val="718343972"/>
              </p:ext>
            </p:extLst>
          </p:nvPr>
        </p:nvGraphicFramePr>
        <p:xfrm>
          <a:off x="1204332" y="1861043"/>
          <a:ext cx="6980662" cy="3988949"/>
        </p:xfrm>
        <a:graphic>
          <a:graphicData uri="http://schemas.openxmlformats.org/drawingml/2006/table">
            <a:tbl>
              <a:tblPr firstRow="1" firstCol="1" bandRow="1">
                <a:tableStyleId>{5C22544A-7EE6-4342-B048-85BDC9FD1C3A}</a:tableStyleId>
              </a:tblPr>
              <a:tblGrid>
                <a:gridCol w="2644884">
                  <a:extLst>
                    <a:ext uri="{9D8B030D-6E8A-4147-A177-3AD203B41FA5}">
                      <a16:colId xmlns:a16="http://schemas.microsoft.com/office/drawing/2014/main" val="20000"/>
                    </a:ext>
                  </a:extLst>
                </a:gridCol>
                <a:gridCol w="1462078">
                  <a:extLst>
                    <a:ext uri="{9D8B030D-6E8A-4147-A177-3AD203B41FA5}">
                      <a16:colId xmlns:a16="http://schemas.microsoft.com/office/drawing/2014/main" val="20001"/>
                    </a:ext>
                  </a:extLst>
                </a:gridCol>
                <a:gridCol w="2873700">
                  <a:extLst>
                    <a:ext uri="{9D8B030D-6E8A-4147-A177-3AD203B41FA5}">
                      <a16:colId xmlns:a16="http://schemas.microsoft.com/office/drawing/2014/main" val="20002"/>
                    </a:ext>
                  </a:extLst>
                </a:gridCol>
              </a:tblGrid>
              <a:tr h="288294">
                <a:tc>
                  <a:txBody>
                    <a:bodyPr/>
                    <a:lstStyle/>
                    <a:p>
                      <a:pPr marL="0" marR="0">
                        <a:lnSpc>
                          <a:spcPct val="107000"/>
                        </a:lnSpc>
                        <a:spcBef>
                          <a:spcPts val="0"/>
                        </a:spcBef>
                        <a:spcAft>
                          <a:spcPts val="800"/>
                        </a:spcAft>
                      </a:pPr>
                      <a:r>
                        <a:rPr lang="en-US" sz="1200" dirty="0">
                          <a:effectLst/>
                        </a:rPr>
                        <a:t>Module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800">
                          <a:effectLst/>
                        </a:rPr>
                        <a:t>Module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900" dirty="0">
                          <a:effectLst/>
                        </a:rPr>
                        <a:t>Subject Matter Experts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0"/>
                  </a:ext>
                </a:extLst>
              </a:tr>
              <a:tr h="288294">
                <a:tc>
                  <a:txBody>
                    <a:bodyPr/>
                    <a:lstStyle/>
                    <a:p>
                      <a:pPr marL="0" marR="0">
                        <a:lnSpc>
                          <a:spcPct val="107000"/>
                        </a:lnSpc>
                        <a:spcBef>
                          <a:spcPts val="0"/>
                        </a:spcBef>
                        <a:spcAft>
                          <a:spcPts val="800"/>
                        </a:spcAft>
                      </a:pPr>
                      <a:r>
                        <a:rPr lang="en-US" sz="1200" dirty="0">
                          <a:effectLst/>
                        </a:rPr>
                        <a:t>First Orientation Call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Mentor and Mentee Call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1"/>
                  </a:ext>
                </a:extLst>
              </a:tr>
              <a:tr h="288294">
                <a:tc>
                  <a:txBody>
                    <a:bodyPr/>
                    <a:lstStyle/>
                    <a:p>
                      <a:pPr marL="0" marR="0">
                        <a:lnSpc>
                          <a:spcPct val="107000"/>
                        </a:lnSpc>
                        <a:spcBef>
                          <a:spcPts val="0"/>
                        </a:spcBef>
                        <a:spcAft>
                          <a:spcPts val="800"/>
                        </a:spcAft>
                      </a:pPr>
                      <a:r>
                        <a:rPr lang="en-US" sz="1200" dirty="0">
                          <a:effectLst/>
                        </a:rPr>
                        <a:t>ILO Role within ERC</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 Peter Keeling</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2"/>
                  </a:ext>
                </a:extLst>
              </a:tr>
              <a:tr h="589896">
                <a:tc>
                  <a:txBody>
                    <a:bodyPr/>
                    <a:lstStyle/>
                    <a:p>
                      <a:pPr marL="0" marR="0">
                        <a:lnSpc>
                          <a:spcPct val="107000"/>
                        </a:lnSpc>
                        <a:spcBef>
                          <a:spcPts val="0"/>
                        </a:spcBef>
                        <a:spcAft>
                          <a:spcPts val="800"/>
                        </a:spcAft>
                      </a:pPr>
                      <a:r>
                        <a:rPr lang="en-US" sz="1200" dirty="0">
                          <a:effectLst/>
                        </a:rPr>
                        <a:t>IAB Management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Peter Keeling, Chris Finberg, Scott Ransom</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3"/>
                  </a:ext>
                </a:extLst>
              </a:tr>
              <a:tr h="288294">
                <a:tc>
                  <a:txBody>
                    <a:bodyPr/>
                    <a:lstStyle/>
                    <a:p>
                      <a:pPr marL="0" marR="0">
                        <a:lnSpc>
                          <a:spcPct val="107000"/>
                        </a:lnSpc>
                        <a:spcBef>
                          <a:spcPts val="0"/>
                        </a:spcBef>
                        <a:spcAft>
                          <a:spcPts val="800"/>
                        </a:spcAft>
                      </a:pPr>
                      <a:r>
                        <a:rPr lang="en-US" sz="1200">
                          <a:effectLst/>
                        </a:rPr>
                        <a:t>IP and Tech Transfer</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Required</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 Tom Dudley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4"/>
                  </a:ext>
                </a:extLst>
              </a:tr>
              <a:tr h="288294">
                <a:tc>
                  <a:txBody>
                    <a:bodyPr/>
                    <a:lstStyle/>
                    <a:p>
                      <a:pPr marL="0" marR="0">
                        <a:lnSpc>
                          <a:spcPct val="107000"/>
                        </a:lnSpc>
                        <a:spcBef>
                          <a:spcPts val="0"/>
                        </a:spcBef>
                        <a:spcAft>
                          <a:spcPts val="800"/>
                        </a:spcAft>
                      </a:pPr>
                      <a:r>
                        <a:rPr lang="en-US" sz="1200">
                          <a:effectLst/>
                        </a:rPr>
                        <a:t>Site Visit &amp; Annual Report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Required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 Open</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5"/>
                  </a:ext>
                </a:extLst>
              </a:tr>
              <a:tr h="440780">
                <a:tc>
                  <a:txBody>
                    <a:bodyPr/>
                    <a:lstStyle/>
                    <a:p>
                      <a:pPr marL="0" marR="0">
                        <a:lnSpc>
                          <a:spcPct val="107000"/>
                        </a:lnSpc>
                        <a:spcBef>
                          <a:spcPts val="0"/>
                        </a:spcBef>
                        <a:spcAft>
                          <a:spcPts val="800"/>
                        </a:spcAft>
                      </a:pPr>
                      <a:r>
                        <a:rPr lang="en-US" sz="1200">
                          <a:effectLst/>
                        </a:rPr>
                        <a:t>Entrepreneurship</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Elective (electives are based on ILO’s background)</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Schaffer Grim, Peter Keeling</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6"/>
                  </a:ext>
                </a:extLst>
              </a:tr>
              <a:tr h="288294">
                <a:tc>
                  <a:txBody>
                    <a:bodyPr/>
                    <a:lstStyle/>
                    <a:p>
                      <a:pPr marL="0" marR="0">
                        <a:lnSpc>
                          <a:spcPct val="107000"/>
                        </a:lnSpc>
                        <a:spcBef>
                          <a:spcPts val="0"/>
                        </a:spcBef>
                        <a:spcAft>
                          <a:spcPts val="800"/>
                        </a:spcAft>
                      </a:pPr>
                      <a:r>
                        <a:rPr lang="en-US" sz="1200">
                          <a:effectLst/>
                        </a:rPr>
                        <a:t>MarComm</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Elective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Wayne Gillam (CNT)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7"/>
                  </a:ext>
                </a:extLst>
              </a:tr>
              <a:tr h="340915">
                <a:tc>
                  <a:txBody>
                    <a:bodyPr/>
                    <a:lstStyle/>
                    <a:p>
                      <a:pPr marL="0" marR="0">
                        <a:lnSpc>
                          <a:spcPct val="107000"/>
                        </a:lnSpc>
                        <a:spcBef>
                          <a:spcPts val="0"/>
                        </a:spcBef>
                        <a:spcAft>
                          <a:spcPts val="800"/>
                        </a:spcAft>
                      </a:pPr>
                      <a:r>
                        <a:rPr lang="en-US" sz="1200">
                          <a:effectLst/>
                        </a:rPr>
                        <a:t>Diversity &amp; Inclusion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a:effectLst/>
                        </a:rPr>
                        <a:t>Elective</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Trisha Belfry, Teresa Chapman, others experts from ERC to help as SME’s</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8"/>
                  </a:ext>
                </a:extLst>
              </a:tr>
              <a:tr h="440955">
                <a:tc>
                  <a:txBody>
                    <a:bodyPr/>
                    <a:lstStyle/>
                    <a:p>
                      <a:pPr marL="0" marR="0">
                        <a:lnSpc>
                          <a:spcPct val="107000"/>
                        </a:lnSpc>
                        <a:spcBef>
                          <a:spcPts val="0"/>
                        </a:spcBef>
                        <a:spcAft>
                          <a:spcPts val="800"/>
                        </a:spcAft>
                      </a:pPr>
                      <a:r>
                        <a:rPr lang="en-US" sz="1200" dirty="0">
                          <a:effectLst/>
                        </a:rPr>
                        <a:t>Sustainability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Elective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400" dirty="0">
                          <a:effectLst/>
                        </a:rPr>
                        <a:t>Scott Ransom, Peter Keeling</a:t>
                      </a:r>
                    </a:p>
                    <a:p>
                      <a:pPr marL="0" marR="0">
                        <a:lnSpc>
                          <a:spcPct val="107000"/>
                        </a:lnSpc>
                        <a:spcBef>
                          <a:spcPts val="0"/>
                        </a:spcBef>
                        <a:spcAft>
                          <a:spcPts val="800"/>
                        </a:spcAft>
                      </a:pPr>
                      <a:r>
                        <a:rPr lang="en-US" sz="1400" dirty="0">
                          <a:effectLst/>
                        </a:rPr>
                        <a:t>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6449550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a:spLocks noChangeArrowheads="1"/>
          </p:cNvSpPr>
          <p:nvPr/>
        </p:nvSpPr>
        <p:spPr bwMode="auto">
          <a:xfrm>
            <a:off x="795969" y="1270060"/>
            <a:ext cx="7403651" cy="78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marL="155575" indent="-155575" eaLnBrk="0" hangingPunct="0">
              <a:defRPr sz="3000">
                <a:solidFill>
                  <a:schemeClr val="tx1"/>
                </a:solidFill>
                <a:latin typeface="Gill Sans" charset="0"/>
                <a:ea typeface="ヒラギノ角ゴ ProN W3" charset="-128"/>
                <a:sym typeface="Gill Sans" charset="0"/>
              </a:defRPr>
            </a:lvl1pPr>
            <a:lvl2pPr marL="742950" indent="-285750" eaLnBrk="0" hangingPunct="0">
              <a:defRPr sz="3000">
                <a:solidFill>
                  <a:schemeClr val="tx1"/>
                </a:solidFill>
                <a:latin typeface="Gill Sans" charset="0"/>
                <a:ea typeface="ヒラギノ角ゴ ProN W3" charset="-128"/>
                <a:sym typeface="Gill Sans" charset="0"/>
              </a:defRPr>
            </a:lvl2pPr>
            <a:lvl3pPr marL="1143000" indent="-228600" eaLnBrk="0" hangingPunct="0">
              <a:defRPr sz="3000">
                <a:solidFill>
                  <a:schemeClr val="tx1"/>
                </a:solidFill>
                <a:latin typeface="Gill Sans" charset="0"/>
                <a:ea typeface="ヒラギノ角ゴ ProN W3" charset="-128"/>
                <a:sym typeface="Gill Sans" charset="0"/>
              </a:defRPr>
            </a:lvl3pPr>
            <a:lvl4pPr marL="1600200" indent="-228600" eaLnBrk="0" hangingPunct="0">
              <a:defRPr sz="3000">
                <a:solidFill>
                  <a:schemeClr val="tx1"/>
                </a:solidFill>
                <a:latin typeface="Gill Sans" charset="0"/>
                <a:ea typeface="ヒラギノ角ゴ ProN W3" charset="-128"/>
                <a:sym typeface="Gill Sans" charset="0"/>
              </a:defRPr>
            </a:lvl4pPr>
            <a:lvl5pPr marL="2057400" indent="-228600" eaLnBrk="0" hangingPunct="0">
              <a:defRPr sz="30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9pPr>
          </a:lstStyle>
          <a:p>
            <a:pPr algn="l" eaLnBrk="1" hangingPunct="1">
              <a:spcAft>
                <a:spcPts val="500"/>
              </a:spcAft>
              <a:buFontTx/>
              <a:buChar char="•"/>
            </a:pPr>
            <a:endParaRPr lang="en-US" altLang="en-US" sz="1800" b="1" dirty="0">
              <a:latin typeface="Arial" panose="020B0604020202020204" pitchFamily="34" charset="0"/>
              <a:cs typeface="Arial" pitchFamily="34" charset="0"/>
            </a:endParaRPr>
          </a:p>
          <a:p>
            <a:pPr marL="0" indent="0" eaLnBrk="1" hangingPunct="1">
              <a:spcAft>
                <a:spcPts val="500"/>
              </a:spcAft>
            </a:pPr>
            <a:endParaRPr lang="en-US" altLang="en-US" sz="2000" b="1" dirty="0">
              <a:latin typeface="Arial" pitchFamily="34" charset="0"/>
              <a:cs typeface="Arial" pitchFamily="34" charset="0"/>
            </a:endParaRPr>
          </a:p>
        </p:txBody>
      </p:sp>
      <p:sp>
        <p:nvSpPr>
          <p:cNvPr id="6" name="TextBox 5"/>
          <p:cNvSpPr txBox="1"/>
          <p:nvPr/>
        </p:nvSpPr>
        <p:spPr>
          <a:xfrm>
            <a:off x="795969" y="542424"/>
            <a:ext cx="7543031" cy="494751"/>
          </a:xfrm>
          <a:prstGeom prst="rect">
            <a:avLst/>
          </a:prstGeom>
          <a:noFill/>
        </p:spPr>
        <p:txBody>
          <a:bodyPr wrap="square" rtlCol="0">
            <a:spAutoFit/>
          </a:bodyPr>
          <a:lstStyle/>
          <a:p>
            <a:pPr algn="ctr">
              <a:lnSpc>
                <a:spcPct val="120000"/>
              </a:lnSpc>
            </a:pPr>
            <a:r>
              <a:rPr lang="en-US" sz="2400" b="1" dirty="0">
                <a:solidFill>
                  <a:srgbClr val="4192B5"/>
                </a:solidFill>
                <a:latin typeface="Arial"/>
                <a:cs typeface="Arial"/>
              </a:rPr>
              <a:t>Example Tracking</a:t>
            </a:r>
            <a:endParaRPr lang="en-US" sz="2400" b="1" i="0" u="none" strike="noStrike" dirty="0">
              <a:solidFill>
                <a:srgbClr val="4192B5"/>
              </a:solidFill>
              <a:latin typeface="Arial"/>
              <a:cs typeface="Arial"/>
            </a:endParaRPr>
          </a:p>
        </p:txBody>
      </p:sp>
      <p:graphicFrame>
        <p:nvGraphicFramePr>
          <p:cNvPr id="3" name="Table 2">
            <a:extLst>
              <a:ext uri="{FF2B5EF4-FFF2-40B4-BE49-F238E27FC236}">
                <a16:creationId xmlns:a16="http://schemas.microsoft.com/office/drawing/2014/main" id="{2E47FD3F-034D-4EF4-AA72-0F0DFC6F3A47}"/>
              </a:ext>
            </a:extLst>
          </p:cNvPr>
          <p:cNvGraphicFramePr>
            <a:graphicFrameLocks noGrp="1"/>
          </p:cNvGraphicFramePr>
          <p:nvPr>
            <p:extLst>
              <p:ext uri="{D42A27DB-BD31-4B8C-83A1-F6EECF244321}">
                <p14:modId xmlns:p14="http://schemas.microsoft.com/office/powerpoint/2010/main" val="7023389"/>
              </p:ext>
            </p:extLst>
          </p:nvPr>
        </p:nvGraphicFramePr>
        <p:xfrm>
          <a:off x="1605776" y="1057922"/>
          <a:ext cx="6110868" cy="4585935"/>
        </p:xfrm>
        <a:graphic>
          <a:graphicData uri="http://schemas.openxmlformats.org/drawingml/2006/table">
            <a:tbl>
              <a:tblPr firstRow="1" firstCol="1" bandRow="1">
                <a:tableStyleId>{5C22544A-7EE6-4342-B048-85BDC9FD1C3A}</a:tableStyleId>
              </a:tblPr>
              <a:tblGrid>
                <a:gridCol w="1640140">
                  <a:extLst>
                    <a:ext uri="{9D8B030D-6E8A-4147-A177-3AD203B41FA5}">
                      <a16:colId xmlns:a16="http://schemas.microsoft.com/office/drawing/2014/main" val="1230799590"/>
                    </a:ext>
                  </a:extLst>
                </a:gridCol>
                <a:gridCol w="1080757">
                  <a:extLst>
                    <a:ext uri="{9D8B030D-6E8A-4147-A177-3AD203B41FA5}">
                      <a16:colId xmlns:a16="http://schemas.microsoft.com/office/drawing/2014/main" val="1706435226"/>
                    </a:ext>
                  </a:extLst>
                </a:gridCol>
                <a:gridCol w="1607938">
                  <a:extLst>
                    <a:ext uri="{9D8B030D-6E8A-4147-A177-3AD203B41FA5}">
                      <a16:colId xmlns:a16="http://schemas.microsoft.com/office/drawing/2014/main" val="1385199128"/>
                    </a:ext>
                  </a:extLst>
                </a:gridCol>
                <a:gridCol w="1782033">
                  <a:extLst>
                    <a:ext uri="{9D8B030D-6E8A-4147-A177-3AD203B41FA5}">
                      <a16:colId xmlns:a16="http://schemas.microsoft.com/office/drawing/2014/main" val="1307335991"/>
                    </a:ext>
                  </a:extLst>
                </a:gridCol>
              </a:tblGrid>
              <a:tr h="279840">
                <a:tc>
                  <a:txBody>
                    <a:bodyPr/>
                    <a:lstStyle/>
                    <a:p>
                      <a:pPr marL="0" marR="0">
                        <a:lnSpc>
                          <a:spcPct val="107000"/>
                        </a:lnSpc>
                        <a:spcBef>
                          <a:spcPts val="0"/>
                        </a:spcBef>
                        <a:spcAft>
                          <a:spcPts val="800"/>
                        </a:spcAft>
                      </a:pPr>
                      <a:r>
                        <a:rPr lang="en-US" sz="900">
                          <a:effectLst/>
                        </a:rPr>
                        <a:t>Module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800">
                          <a:effectLst/>
                        </a:rPr>
                        <a:t>Module Type</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900">
                          <a:effectLst/>
                        </a:rPr>
                        <a:t>Subject Matter Experts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900">
                          <a:effectLst/>
                        </a:rPr>
                        <a:t>Dates Delivered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532737101"/>
                  </a:ext>
                </a:extLst>
              </a:tr>
              <a:tr h="279840">
                <a:tc>
                  <a:txBody>
                    <a:bodyPr/>
                    <a:lstStyle/>
                    <a:p>
                      <a:pPr marL="0" marR="0">
                        <a:lnSpc>
                          <a:spcPct val="107000"/>
                        </a:lnSpc>
                        <a:spcBef>
                          <a:spcPts val="0"/>
                        </a:spcBef>
                        <a:spcAft>
                          <a:spcPts val="800"/>
                        </a:spcAft>
                      </a:pPr>
                      <a:r>
                        <a:rPr lang="en-US" sz="1400" dirty="0">
                          <a:effectLst/>
                        </a:rPr>
                        <a:t>First Orientation Call</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Required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Mentor and Mentee Call</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12/9/2019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375570709"/>
                  </a:ext>
                </a:extLst>
              </a:tr>
              <a:tr h="572599">
                <a:tc>
                  <a:txBody>
                    <a:bodyPr/>
                    <a:lstStyle/>
                    <a:p>
                      <a:pPr marL="0" marR="0">
                        <a:lnSpc>
                          <a:spcPct val="107000"/>
                        </a:lnSpc>
                        <a:spcBef>
                          <a:spcPts val="0"/>
                        </a:spcBef>
                        <a:spcAft>
                          <a:spcPts val="800"/>
                        </a:spcAft>
                      </a:pPr>
                      <a:r>
                        <a:rPr lang="en-US" sz="1400" dirty="0">
                          <a:effectLst/>
                        </a:rPr>
                        <a:t>ILO Role within ERC</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Required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 Peter Keeling</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ILO Summit &amp; already experienced at U</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336631632"/>
                  </a:ext>
                </a:extLst>
              </a:tr>
              <a:tr h="572599">
                <a:tc>
                  <a:txBody>
                    <a:bodyPr/>
                    <a:lstStyle/>
                    <a:p>
                      <a:pPr marL="0" marR="0">
                        <a:lnSpc>
                          <a:spcPct val="107000"/>
                        </a:lnSpc>
                        <a:spcBef>
                          <a:spcPts val="0"/>
                        </a:spcBef>
                        <a:spcAft>
                          <a:spcPts val="800"/>
                        </a:spcAft>
                      </a:pPr>
                      <a:r>
                        <a:rPr lang="en-US" sz="1400" dirty="0">
                          <a:effectLst/>
                        </a:rPr>
                        <a:t>IAB Management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Required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Peter Keeling, Chris Finberg, Scott Ransom</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12/17/2019</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98873441"/>
                  </a:ext>
                </a:extLst>
              </a:tr>
              <a:tr h="279840">
                <a:tc>
                  <a:txBody>
                    <a:bodyPr/>
                    <a:lstStyle/>
                    <a:p>
                      <a:pPr marL="0" marR="0">
                        <a:lnSpc>
                          <a:spcPct val="107000"/>
                        </a:lnSpc>
                        <a:spcBef>
                          <a:spcPts val="0"/>
                        </a:spcBef>
                        <a:spcAft>
                          <a:spcPts val="800"/>
                        </a:spcAft>
                      </a:pPr>
                      <a:r>
                        <a:rPr lang="en-US" sz="1400" dirty="0">
                          <a:effectLst/>
                        </a:rPr>
                        <a:t>IP and Tech Transfer</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Required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 Tom Dudley, Ernie Parker</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4/8/2020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2040032690"/>
                  </a:ext>
                </a:extLst>
              </a:tr>
              <a:tr h="279840">
                <a:tc>
                  <a:txBody>
                    <a:bodyPr/>
                    <a:lstStyle/>
                    <a:p>
                      <a:pPr marL="0" marR="0">
                        <a:lnSpc>
                          <a:spcPct val="107000"/>
                        </a:lnSpc>
                        <a:spcBef>
                          <a:spcPts val="0"/>
                        </a:spcBef>
                        <a:spcAft>
                          <a:spcPts val="800"/>
                        </a:spcAft>
                      </a:pPr>
                      <a:r>
                        <a:rPr lang="en-US" sz="1400" dirty="0">
                          <a:effectLst/>
                        </a:rPr>
                        <a:t>Site Visit &amp; Annual Report</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Required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 Open</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Had two site visits already</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9742127"/>
                  </a:ext>
                </a:extLst>
              </a:tr>
              <a:tr h="478787">
                <a:tc>
                  <a:txBody>
                    <a:bodyPr/>
                    <a:lstStyle/>
                    <a:p>
                      <a:pPr marL="0" marR="0">
                        <a:lnSpc>
                          <a:spcPct val="107000"/>
                        </a:lnSpc>
                        <a:spcBef>
                          <a:spcPts val="0"/>
                        </a:spcBef>
                        <a:spcAft>
                          <a:spcPts val="800"/>
                        </a:spcAft>
                      </a:pPr>
                      <a:r>
                        <a:rPr lang="en-US" sz="1400" dirty="0">
                          <a:effectLst/>
                        </a:rPr>
                        <a:t>Entrepreneurship</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Elective </a:t>
                      </a:r>
                      <a:r>
                        <a:rPr lang="en-US" sz="800" dirty="0">
                          <a:effectLst/>
                        </a:rPr>
                        <a:t>(electives are based on ILO’s background)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Schaffer Grim, Peter Keeling</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Completed</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10655285"/>
                  </a:ext>
                </a:extLst>
              </a:tr>
              <a:tr h="279840">
                <a:tc>
                  <a:txBody>
                    <a:bodyPr/>
                    <a:lstStyle/>
                    <a:p>
                      <a:pPr marL="0" marR="0">
                        <a:lnSpc>
                          <a:spcPct val="107000"/>
                        </a:lnSpc>
                        <a:spcBef>
                          <a:spcPts val="0"/>
                        </a:spcBef>
                        <a:spcAft>
                          <a:spcPts val="800"/>
                        </a:spcAft>
                      </a:pPr>
                      <a:r>
                        <a:rPr lang="en-US" sz="1400" dirty="0" err="1">
                          <a:effectLst/>
                        </a:rPr>
                        <a:t>MarComm</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Elective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Wayne Gillam (CNT)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WG call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1929210883"/>
                  </a:ext>
                </a:extLst>
              </a:tr>
              <a:tr h="279840">
                <a:tc>
                  <a:txBody>
                    <a:bodyPr/>
                    <a:lstStyle/>
                    <a:p>
                      <a:pPr marL="0" marR="0">
                        <a:lnSpc>
                          <a:spcPct val="107000"/>
                        </a:lnSpc>
                        <a:spcBef>
                          <a:spcPts val="0"/>
                        </a:spcBef>
                        <a:spcAft>
                          <a:spcPts val="800"/>
                        </a:spcAft>
                      </a:pPr>
                      <a:r>
                        <a:rPr lang="en-US" sz="1400" dirty="0">
                          <a:effectLst/>
                        </a:rPr>
                        <a:t>Diversity &amp; Inclusion </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Elective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Scott Bellman (CNT)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WG call</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969615666"/>
                  </a:ext>
                </a:extLst>
              </a:tr>
              <a:tr h="361382">
                <a:tc>
                  <a:txBody>
                    <a:bodyPr/>
                    <a:lstStyle/>
                    <a:p>
                      <a:pPr marL="0" marR="0">
                        <a:lnSpc>
                          <a:spcPct val="107000"/>
                        </a:lnSpc>
                        <a:spcBef>
                          <a:spcPts val="0"/>
                        </a:spcBef>
                        <a:spcAft>
                          <a:spcPts val="800"/>
                        </a:spcAft>
                      </a:pPr>
                      <a:r>
                        <a:rPr lang="en-US" sz="1400" dirty="0">
                          <a:effectLst/>
                        </a:rPr>
                        <a:t>Sustainability</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Elective</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a:effectLst/>
                        </a:rPr>
                        <a:t>Scott Ransom, Peter Keeling</a:t>
                      </a:r>
                    </a:p>
                    <a:p>
                      <a:pPr marL="0" marR="0">
                        <a:lnSpc>
                          <a:spcPct val="107000"/>
                        </a:lnSpc>
                        <a:spcBef>
                          <a:spcPts val="0"/>
                        </a:spcBef>
                        <a:spcAft>
                          <a:spcPts val="800"/>
                        </a:spcAft>
                      </a:pPr>
                      <a:r>
                        <a:rPr lang="en-US" sz="1200">
                          <a:effectLst/>
                        </a:rPr>
                        <a:t> </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0" marR="0">
                        <a:lnSpc>
                          <a:spcPct val="107000"/>
                        </a:lnSpc>
                        <a:spcBef>
                          <a:spcPts val="0"/>
                        </a:spcBef>
                        <a:spcAft>
                          <a:spcPts val="800"/>
                        </a:spcAft>
                      </a:pPr>
                      <a:r>
                        <a:rPr lang="en-US" sz="1200" dirty="0">
                          <a:effectLst/>
                        </a:rPr>
                        <a:t>7/15/20</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extLst>
                  <a:ext uri="{0D108BD9-81ED-4DB2-BD59-A6C34878D82A}">
                    <a16:rowId xmlns:a16="http://schemas.microsoft.com/office/drawing/2014/main" val="3118083766"/>
                  </a:ext>
                </a:extLst>
              </a:tr>
            </a:tbl>
          </a:graphicData>
        </a:graphic>
      </p:graphicFrame>
    </p:spTree>
    <p:extLst>
      <p:ext uri="{BB962C8B-B14F-4D97-AF65-F5344CB8AC3E}">
        <p14:creationId xmlns:p14="http://schemas.microsoft.com/office/powerpoint/2010/main" val="41679654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68"/>
          <p:cNvSpPr>
            <a:spLocks noChangeArrowheads="1"/>
          </p:cNvSpPr>
          <p:nvPr/>
        </p:nvSpPr>
        <p:spPr bwMode="auto">
          <a:xfrm>
            <a:off x="795969" y="1270060"/>
            <a:ext cx="7667807" cy="53942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marL="155575" indent="-155575" eaLnBrk="0" hangingPunct="0">
              <a:defRPr sz="3000">
                <a:solidFill>
                  <a:schemeClr val="tx1"/>
                </a:solidFill>
                <a:latin typeface="Gill Sans" charset="0"/>
                <a:ea typeface="ヒラギノ角ゴ ProN W3" charset="-128"/>
                <a:sym typeface="Gill Sans" charset="0"/>
              </a:defRPr>
            </a:lvl1pPr>
            <a:lvl2pPr marL="742950" indent="-285750" eaLnBrk="0" hangingPunct="0">
              <a:defRPr sz="3000">
                <a:solidFill>
                  <a:schemeClr val="tx1"/>
                </a:solidFill>
                <a:latin typeface="Gill Sans" charset="0"/>
                <a:ea typeface="ヒラギノ角ゴ ProN W3" charset="-128"/>
                <a:sym typeface="Gill Sans" charset="0"/>
              </a:defRPr>
            </a:lvl2pPr>
            <a:lvl3pPr marL="1143000" indent="-228600" eaLnBrk="0" hangingPunct="0">
              <a:defRPr sz="3000">
                <a:solidFill>
                  <a:schemeClr val="tx1"/>
                </a:solidFill>
                <a:latin typeface="Gill Sans" charset="0"/>
                <a:ea typeface="ヒラギノ角ゴ ProN W3" charset="-128"/>
                <a:sym typeface="Gill Sans" charset="0"/>
              </a:defRPr>
            </a:lvl3pPr>
            <a:lvl4pPr marL="1600200" indent="-228600" eaLnBrk="0" hangingPunct="0">
              <a:defRPr sz="3000">
                <a:solidFill>
                  <a:schemeClr val="tx1"/>
                </a:solidFill>
                <a:latin typeface="Gill Sans" charset="0"/>
                <a:ea typeface="ヒラギノ角ゴ ProN W3" charset="-128"/>
                <a:sym typeface="Gill Sans" charset="0"/>
              </a:defRPr>
            </a:lvl4pPr>
            <a:lvl5pPr marL="2057400" indent="-228600" eaLnBrk="0" hangingPunct="0">
              <a:defRPr sz="30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9pPr>
          </a:lstStyle>
          <a:p>
            <a:endParaRPr lang="en-US" sz="1600" b="1" dirty="0"/>
          </a:p>
          <a:p>
            <a:pPr marL="0" indent="0"/>
            <a:r>
              <a:rPr lang="en-US" sz="1800" dirty="0">
                <a:latin typeface="+mn-lt"/>
              </a:rPr>
              <a:t>Challenges</a:t>
            </a:r>
          </a:p>
          <a:p>
            <a:pPr marL="0" indent="0"/>
            <a:r>
              <a:rPr lang="en-US" sz="1800" dirty="0">
                <a:latin typeface="+mn-lt"/>
              </a:rPr>
              <a:t>	Many veteran ILOs Graduated</a:t>
            </a:r>
          </a:p>
          <a:p>
            <a:pPr marL="0" indent="0"/>
            <a:r>
              <a:rPr lang="en-US" sz="1800" dirty="0">
                <a:latin typeface="+mn-lt"/>
              </a:rPr>
              <a:t>	Uncertainty about </a:t>
            </a:r>
            <a:r>
              <a:rPr lang="en-US" sz="1800" dirty="0" err="1">
                <a:latin typeface="+mn-lt"/>
              </a:rPr>
              <a:t>GenIV</a:t>
            </a:r>
            <a:r>
              <a:rPr lang="en-US" sz="1800" dirty="0">
                <a:latin typeface="+mn-lt"/>
              </a:rPr>
              <a:t> ILOs / SPIs</a:t>
            </a:r>
          </a:p>
          <a:p>
            <a:pPr marL="0" indent="0"/>
            <a:endParaRPr lang="en-US" sz="1800" dirty="0">
              <a:latin typeface="+mn-lt"/>
            </a:endParaRPr>
          </a:p>
          <a:p>
            <a:pPr marL="0" indent="0"/>
            <a:r>
              <a:rPr lang="en-US" sz="1800" dirty="0">
                <a:latin typeface="+mn-lt"/>
              </a:rPr>
              <a:t>Path Forward</a:t>
            </a:r>
          </a:p>
          <a:p>
            <a:pPr marL="0" indent="0"/>
            <a:r>
              <a:rPr lang="en-US" sz="1800" dirty="0">
                <a:latin typeface="+mn-lt"/>
              </a:rPr>
              <a:t>	NSF has contracted with Elysium</a:t>
            </a:r>
          </a:p>
          <a:p>
            <a:pPr marL="0" indent="0"/>
            <a:r>
              <a:rPr lang="en-US" sz="1800" dirty="0">
                <a:latin typeface="+mn-lt"/>
              </a:rPr>
              <a:t>	New ILOs are all in place</a:t>
            </a:r>
          </a:p>
          <a:p>
            <a:pPr marL="0" indent="0"/>
            <a:r>
              <a:rPr lang="en-US" sz="1800" dirty="0">
                <a:latin typeface="+mn-lt"/>
              </a:rPr>
              <a:t>	Upcoming Onboarding Calls, Mentoring Calls</a:t>
            </a:r>
          </a:p>
          <a:p>
            <a:pPr marL="0" indent="0"/>
            <a:r>
              <a:rPr lang="en-US" sz="1800" dirty="0">
                <a:latin typeface="+mn-lt"/>
              </a:rPr>
              <a:t>	</a:t>
            </a:r>
            <a:r>
              <a:rPr lang="en-US" sz="1800" i="1" dirty="0">
                <a:latin typeface="+mn-lt"/>
              </a:rPr>
              <a:t>Targeted </a:t>
            </a:r>
            <a:r>
              <a:rPr lang="en-US" sz="1800" dirty="0">
                <a:latin typeface="+mn-lt"/>
              </a:rPr>
              <a:t>WG Meetings</a:t>
            </a:r>
          </a:p>
          <a:p>
            <a:pPr marL="0" indent="0"/>
            <a:endParaRPr lang="en-US" sz="1800" dirty="0">
              <a:latin typeface="+mn-lt"/>
            </a:endParaRPr>
          </a:p>
          <a:p>
            <a:pPr marL="0" indent="0"/>
            <a:r>
              <a:rPr lang="en-US" sz="1800" dirty="0">
                <a:latin typeface="+mn-lt"/>
              </a:rPr>
              <a:t>In the coming Weeks:</a:t>
            </a:r>
          </a:p>
          <a:p>
            <a:pPr marL="0" indent="0"/>
            <a:r>
              <a:rPr lang="en-US" sz="1800" dirty="0">
                <a:latin typeface="+mn-lt"/>
              </a:rPr>
              <a:t>	Assigning Mentors to new Centers</a:t>
            </a:r>
          </a:p>
          <a:p>
            <a:pPr marL="0" indent="0"/>
            <a:r>
              <a:rPr lang="en-US" sz="1800" dirty="0">
                <a:latin typeface="+mn-lt"/>
              </a:rPr>
              <a:t>	“Train the Trainer” conversations</a:t>
            </a:r>
          </a:p>
          <a:p>
            <a:pPr marL="0" indent="0"/>
            <a:r>
              <a:rPr lang="en-US" sz="1800" dirty="0">
                <a:latin typeface="+mn-lt"/>
              </a:rPr>
              <a:t>	Upcoming Working Group Meetings</a:t>
            </a:r>
          </a:p>
          <a:p>
            <a:pPr marL="0" indent="0"/>
            <a:r>
              <a:rPr lang="en-US" sz="1800" dirty="0">
                <a:latin typeface="+mn-lt"/>
              </a:rPr>
              <a:t>	</a:t>
            </a:r>
          </a:p>
          <a:p>
            <a:pPr marL="0" indent="0"/>
            <a:r>
              <a:rPr lang="en-US" sz="1800" dirty="0">
                <a:latin typeface="+mn-lt"/>
              </a:rPr>
              <a:t>	 </a:t>
            </a:r>
          </a:p>
          <a:p>
            <a:pPr marL="0" indent="0"/>
            <a:endParaRPr lang="en-US" altLang="en-US" sz="1800" b="1" dirty="0">
              <a:latin typeface="+mn-lt"/>
              <a:cs typeface="Arial" pitchFamily="34" charset="0"/>
            </a:endParaRPr>
          </a:p>
          <a:p>
            <a:pPr marL="0" indent="0" eaLnBrk="1" hangingPunct="1">
              <a:spcAft>
                <a:spcPts val="500"/>
              </a:spcAft>
            </a:pPr>
            <a:endParaRPr lang="en-US" altLang="en-US" sz="2000" b="1" dirty="0">
              <a:latin typeface="Arial" pitchFamily="34" charset="0"/>
              <a:cs typeface="Arial" pitchFamily="34" charset="0"/>
            </a:endParaRPr>
          </a:p>
        </p:txBody>
      </p:sp>
      <p:sp>
        <p:nvSpPr>
          <p:cNvPr id="6" name="TextBox 5"/>
          <p:cNvSpPr txBox="1"/>
          <p:nvPr/>
        </p:nvSpPr>
        <p:spPr>
          <a:xfrm>
            <a:off x="795969" y="542424"/>
            <a:ext cx="7543031" cy="494751"/>
          </a:xfrm>
          <a:prstGeom prst="rect">
            <a:avLst/>
          </a:prstGeom>
          <a:noFill/>
        </p:spPr>
        <p:txBody>
          <a:bodyPr wrap="square" rtlCol="0">
            <a:spAutoFit/>
          </a:bodyPr>
          <a:lstStyle/>
          <a:p>
            <a:pPr algn="ctr">
              <a:lnSpc>
                <a:spcPct val="120000"/>
              </a:lnSpc>
            </a:pPr>
            <a:r>
              <a:rPr lang="en-US" sz="2400" b="1" i="0" u="none" strike="noStrike" dirty="0">
                <a:solidFill>
                  <a:srgbClr val="4192B5"/>
                </a:solidFill>
                <a:latin typeface="Arial"/>
                <a:cs typeface="Arial"/>
              </a:rPr>
              <a:t>Where we’ve been, where we’re going</a:t>
            </a:r>
          </a:p>
        </p:txBody>
      </p:sp>
      <p:pic>
        <p:nvPicPr>
          <p:cNvPr id="2" name="Picture 1">
            <a:extLst>
              <a:ext uri="{FF2B5EF4-FFF2-40B4-BE49-F238E27FC236}">
                <a16:creationId xmlns:a16="http://schemas.microsoft.com/office/drawing/2014/main" id="{B6185B06-382F-4D3F-AC3F-AB643CD2E83B}"/>
              </a:ext>
            </a:extLst>
          </p:cNvPr>
          <p:cNvPicPr>
            <a:picLocks noChangeAspect="1"/>
          </p:cNvPicPr>
          <p:nvPr/>
        </p:nvPicPr>
        <p:blipFill>
          <a:blip r:embed="rId3"/>
          <a:stretch>
            <a:fillRect/>
          </a:stretch>
        </p:blipFill>
        <p:spPr>
          <a:xfrm>
            <a:off x="5707721" y="1750852"/>
            <a:ext cx="2477274" cy="2999390"/>
          </a:xfrm>
          <a:prstGeom prst="rect">
            <a:avLst/>
          </a:prstGeom>
        </p:spPr>
      </p:pic>
    </p:spTree>
    <p:extLst>
      <p:ext uri="{BB962C8B-B14F-4D97-AF65-F5344CB8AC3E}">
        <p14:creationId xmlns:p14="http://schemas.microsoft.com/office/powerpoint/2010/main" val="16311328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5" name="Rectangle 68"/>
          <p:cNvSpPr>
            <a:spLocks noChangeArrowheads="1"/>
          </p:cNvSpPr>
          <p:nvPr/>
        </p:nvSpPr>
        <p:spPr bwMode="auto">
          <a:xfrm>
            <a:off x="795969" y="1270060"/>
            <a:ext cx="7403651" cy="32424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30046" tIns="65023" rIns="130046" bIns="65023">
            <a:spAutoFit/>
          </a:bodyPr>
          <a:lstStyle>
            <a:lvl1pPr marL="155575" indent="-155575" eaLnBrk="0" hangingPunct="0">
              <a:defRPr sz="3000">
                <a:solidFill>
                  <a:schemeClr val="tx1"/>
                </a:solidFill>
                <a:latin typeface="Gill Sans" charset="0"/>
                <a:ea typeface="ヒラギノ角ゴ ProN W3" charset="-128"/>
                <a:sym typeface="Gill Sans" charset="0"/>
              </a:defRPr>
            </a:lvl1pPr>
            <a:lvl2pPr marL="742950" indent="-285750" eaLnBrk="0" hangingPunct="0">
              <a:defRPr sz="3000">
                <a:solidFill>
                  <a:schemeClr val="tx1"/>
                </a:solidFill>
                <a:latin typeface="Gill Sans" charset="0"/>
                <a:ea typeface="ヒラギノ角ゴ ProN W3" charset="-128"/>
                <a:sym typeface="Gill Sans" charset="0"/>
              </a:defRPr>
            </a:lvl2pPr>
            <a:lvl3pPr marL="1143000" indent="-228600" eaLnBrk="0" hangingPunct="0">
              <a:defRPr sz="3000">
                <a:solidFill>
                  <a:schemeClr val="tx1"/>
                </a:solidFill>
                <a:latin typeface="Gill Sans" charset="0"/>
                <a:ea typeface="ヒラギノ角ゴ ProN W3" charset="-128"/>
                <a:sym typeface="Gill Sans" charset="0"/>
              </a:defRPr>
            </a:lvl3pPr>
            <a:lvl4pPr marL="1600200" indent="-228600" eaLnBrk="0" hangingPunct="0">
              <a:defRPr sz="3000">
                <a:solidFill>
                  <a:schemeClr val="tx1"/>
                </a:solidFill>
                <a:latin typeface="Gill Sans" charset="0"/>
                <a:ea typeface="ヒラギノ角ゴ ProN W3" charset="-128"/>
                <a:sym typeface="Gill Sans" charset="0"/>
              </a:defRPr>
            </a:lvl4pPr>
            <a:lvl5pPr marL="2057400" indent="-228600" eaLnBrk="0" hangingPunct="0">
              <a:defRPr sz="3000">
                <a:solidFill>
                  <a:schemeClr val="tx1"/>
                </a:solidFill>
                <a:latin typeface="Gill Sans" charset="0"/>
                <a:ea typeface="ヒラギノ角ゴ ProN W3" charset="-128"/>
                <a:sym typeface="Gill Sans" charset="0"/>
              </a:defRPr>
            </a:lvl5pPr>
            <a:lvl6pPr marL="25146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6pPr>
            <a:lvl7pPr marL="29718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7pPr>
            <a:lvl8pPr marL="34290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8pPr>
            <a:lvl9pPr marL="3886200" indent="-228600" algn="ctr" eaLnBrk="0" fontAlgn="base" hangingPunct="0">
              <a:spcBef>
                <a:spcPct val="0"/>
              </a:spcBef>
              <a:spcAft>
                <a:spcPct val="0"/>
              </a:spcAft>
              <a:defRPr sz="3000">
                <a:solidFill>
                  <a:schemeClr val="tx1"/>
                </a:solidFill>
                <a:latin typeface="Gill Sans" charset="0"/>
                <a:ea typeface="ヒラギノ角ゴ ProN W3" charset="-128"/>
                <a:sym typeface="Gill Sans" charset="0"/>
              </a:defRPr>
            </a:lvl9pPr>
          </a:lstStyle>
          <a:p>
            <a:pPr algn="l" eaLnBrk="1" hangingPunct="1">
              <a:spcAft>
                <a:spcPts val="500"/>
              </a:spcAft>
              <a:buFontTx/>
              <a:buChar char="•"/>
            </a:pPr>
            <a:endParaRPr lang="en-US" altLang="en-US" sz="1800" b="1" dirty="0">
              <a:latin typeface="Arial" panose="020B0604020202020204" pitchFamily="34" charset="0"/>
              <a:cs typeface="Arial" pitchFamily="34" charset="0"/>
            </a:endParaRPr>
          </a:p>
          <a:p>
            <a:r>
              <a:rPr lang="en-US" sz="2000" b="1" dirty="0"/>
              <a:t>Previous Mentees:</a:t>
            </a:r>
            <a:endParaRPr lang="en-US" sz="2000" dirty="0"/>
          </a:p>
          <a:p>
            <a:pPr marL="873125" lvl="1">
              <a:buFontTx/>
              <a:buChar char="-"/>
            </a:pPr>
            <a:r>
              <a:rPr lang="en-US" sz="2000" dirty="0"/>
              <a:t>How did things go / did you get what you need?</a:t>
            </a:r>
          </a:p>
          <a:p>
            <a:pPr marL="285750" indent="-285750">
              <a:buFontTx/>
              <a:buChar char="-"/>
            </a:pPr>
            <a:endParaRPr lang="en-US" sz="2000" dirty="0"/>
          </a:p>
          <a:p>
            <a:r>
              <a:rPr lang="en-US" sz="2000" b="1" dirty="0"/>
              <a:t>Mentors &amp; SMEs:</a:t>
            </a:r>
            <a:endParaRPr lang="en-US" sz="2000" dirty="0"/>
          </a:p>
          <a:p>
            <a:pPr marL="873125" lvl="1">
              <a:buFontTx/>
              <a:buChar char="-"/>
            </a:pPr>
            <a:r>
              <a:rPr lang="en-US" sz="2000" dirty="0"/>
              <a:t>How are things going / is this what you expected / what could be improved?</a:t>
            </a:r>
          </a:p>
          <a:p>
            <a:pPr marL="587375" lvl="1" indent="0"/>
            <a:endParaRPr lang="en-US" sz="2000" dirty="0"/>
          </a:p>
          <a:p>
            <a:pPr marL="0" indent="0"/>
            <a:endParaRPr lang="en-US" altLang="en-US" sz="2000" b="1" dirty="0">
              <a:latin typeface="Arial" pitchFamily="34" charset="0"/>
              <a:cs typeface="Arial" pitchFamily="34" charset="0"/>
            </a:endParaRPr>
          </a:p>
          <a:p>
            <a:pPr marL="0" indent="0" eaLnBrk="1" hangingPunct="1">
              <a:spcAft>
                <a:spcPts val="500"/>
              </a:spcAft>
            </a:pPr>
            <a:endParaRPr lang="en-US" altLang="en-US" sz="2000" b="1" dirty="0">
              <a:latin typeface="Arial" pitchFamily="34" charset="0"/>
              <a:cs typeface="Arial" pitchFamily="34" charset="0"/>
            </a:endParaRPr>
          </a:p>
        </p:txBody>
      </p:sp>
      <p:sp>
        <p:nvSpPr>
          <p:cNvPr id="6" name="TextBox 5"/>
          <p:cNvSpPr txBox="1"/>
          <p:nvPr/>
        </p:nvSpPr>
        <p:spPr>
          <a:xfrm>
            <a:off x="795969" y="542424"/>
            <a:ext cx="7543031" cy="494751"/>
          </a:xfrm>
          <a:prstGeom prst="rect">
            <a:avLst/>
          </a:prstGeom>
          <a:noFill/>
        </p:spPr>
        <p:txBody>
          <a:bodyPr wrap="square" rtlCol="0">
            <a:spAutoFit/>
          </a:bodyPr>
          <a:lstStyle/>
          <a:p>
            <a:pPr algn="ctr">
              <a:lnSpc>
                <a:spcPct val="120000"/>
              </a:lnSpc>
            </a:pPr>
            <a:r>
              <a:rPr lang="en-US" sz="2400" b="1" dirty="0">
                <a:solidFill>
                  <a:srgbClr val="4192B5"/>
                </a:solidFill>
                <a:latin typeface="Arial"/>
                <a:cs typeface="Arial"/>
              </a:rPr>
              <a:t>Discussion / Questions</a:t>
            </a:r>
            <a:endParaRPr lang="en-US" sz="2400" b="1" i="0" u="none" strike="noStrike" dirty="0">
              <a:solidFill>
                <a:srgbClr val="4192B5"/>
              </a:solidFill>
              <a:latin typeface="Arial"/>
              <a:cs typeface="Arial"/>
            </a:endParaRPr>
          </a:p>
        </p:txBody>
      </p:sp>
    </p:spTree>
    <p:extLst>
      <p:ext uri="{BB962C8B-B14F-4D97-AF65-F5344CB8AC3E}">
        <p14:creationId xmlns:p14="http://schemas.microsoft.com/office/powerpoint/2010/main" val="16736332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94847" y="2727702"/>
            <a:ext cx="5300421" cy="707886"/>
          </a:xfrm>
          <a:prstGeom prst="rect">
            <a:avLst/>
          </a:prstGeom>
          <a:noFill/>
        </p:spPr>
        <p:txBody>
          <a:bodyPr wrap="square" rtlCol="0">
            <a:spAutoFit/>
          </a:bodyPr>
          <a:lstStyle/>
          <a:p>
            <a:r>
              <a:rPr lang="en-US" sz="4000" b="1" i="1" dirty="0">
                <a:solidFill>
                  <a:schemeClr val="tx2">
                    <a:lumMod val="75000"/>
                  </a:schemeClr>
                </a:solidFill>
              </a:rPr>
              <a:t>ILO Forum</a:t>
            </a:r>
          </a:p>
        </p:txBody>
      </p:sp>
    </p:spTree>
    <p:extLst>
      <p:ext uri="{BB962C8B-B14F-4D97-AF65-F5344CB8AC3E}">
        <p14:creationId xmlns:p14="http://schemas.microsoft.com/office/powerpoint/2010/main" val="309254620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49520" y="385946"/>
            <a:ext cx="7715700" cy="5309146"/>
          </a:xfrm>
          <a:prstGeom prst="rect">
            <a:avLst/>
          </a:prstGeom>
          <a:noFill/>
        </p:spPr>
        <p:txBody>
          <a:bodyPr wrap="square" rtlCol="0">
            <a:spAutoFit/>
          </a:bodyPr>
          <a:lstStyle/>
          <a:p>
            <a:r>
              <a:rPr lang="en-US" sz="4000" b="1" i="1" dirty="0">
                <a:solidFill>
                  <a:schemeClr val="tx2">
                    <a:lumMod val="75000"/>
                  </a:schemeClr>
                </a:solidFill>
              </a:rPr>
              <a:t>Topics</a:t>
            </a:r>
          </a:p>
          <a:p>
            <a:endParaRPr lang="en-US" sz="1100" b="1" i="1" dirty="0">
              <a:solidFill>
                <a:schemeClr val="tx2">
                  <a:lumMod val="75000"/>
                </a:schemeClr>
              </a:solidFill>
            </a:endParaRPr>
          </a:p>
          <a:p>
            <a:r>
              <a:rPr lang="en-US" i="1" dirty="0">
                <a:solidFill>
                  <a:schemeClr val="tx2">
                    <a:lumMod val="75000"/>
                  </a:schemeClr>
                </a:solidFill>
              </a:rPr>
              <a:t>How are Centers using their Resources?</a:t>
            </a:r>
          </a:p>
          <a:p>
            <a:endParaRPr lang="en-US" i="1" dirty="0">
              <a:solidFill>
                <a:schemeClr val="tx2">
                  <a:lumMod val="75000"/>
                </a:schemeClr>
              </a:solidFill>
            </a:endParaRPr>
          </a:p>
          <a:p>
            <a:r>
              <a:rPr lang="en-US" sz="1800" dirty="0">
                <a:effectLst/>
                <a:latin typeface="Georgia" panose="02040502050405020303" pitchFamily="18" charset="0"/>
                <a:ea typeface="Calibri" panose="020F0502020204030204" pitchFamily="34" charset="0"/>
              </a:rPr>
              <a:t>In terms of IP, how other ERCs have handled revenue from licensing -- have they required that some portion come back to the ERC? And if so, how has that worked when one institution administers the ERC but the license belongs to one of the partner institutions.</a:t>
            </a:r>
          </a:p>
          <a:p>
            <a:endParaRPr lang="en-US" i="1" dirty="0">
              <a:solidFill>
                <a:schemeClr val="tx2">
                  <a:lumMod val="75000"/>
                </a:schemeClr>
              </a:solidFill>
              <a:latin typeface="Georgia" panose="02040502050405020303" pitchFamily="18" charset="0"/>
            </a:endParaRPr>
          </a:p>
          <a:p>
            <a:r>
              <a:rPr lang="en-US" sz="1800" dirty="0">
                <a:effectLst/>
                <a:latin typeface="Georgia" panose="02040502050405020303" pitchFamily="18" charset="0"/>
                <a:ea typeface="Calibri" panose="020F0502020204030204" pitchFamily="34" charset="0"/>
              </a:rPr>
              <a:t>we're just getting memberships in now and I want to develop an on-boarding process that comes post-member documentation. I have some ideas and plans, but again, just would love to learn what other ERCs have done here.</a:t>
            </a:r>
          </a:p>
          <a:p>
            <a:endParaRPr lang="en-US" i="1" dirty="0">
              <a:solidFill>
                <a:schemeClr val="tx2">
                  <a:lumMod val="75000"/>
                </a:schemeClr>
              </a:solidFill>
              <a:latin typeface="Georgia" panose="02040502050405020303" pitchFamily="18" charset="0"/>
            </a:endParaRPr>
          </a:p>
          <a:p>
            <a:r>
              <a:rPr lang="en-US" sz="1800" dirty="0">
                <a:effectLst/>
                <a:latin typeface="Georgia" panose="02040502050405020303" pitchFamily="18" charset="0"/>
                <a:ea typeface="Calibri" panose="020F0502020204030204" pitchFamily="34" charset="0"/>
              </a:rPr>
              <a:t>generally understanding how other ERCs are doing some data gathering on member satisfaction/engagement would be helpful</a:t>
            </a:r>
            <a:endParaRPr lang="en-US" i="1" dirty="0">
              <a:solidFill>
                <a:schemeClr val="tx2">
                  <a:lumMod val="75000"/>
                </a:schemeClr>
              </a:solidFill>
            </a:endParaRPr>
          </a:p>
          <a:p>
            <a:endParaRPr lang="en-US" i="1" dirty="0">
              <a:solidFill>
                <a:schemeClr val="tx2">
                  <a:lumMod val="75000"/>
                </a:schemeClr>
              </a:solidFill>
            </a:endParaRPr>
          </a:p>
          <a:p>
            <a:r>
              <a:rPr lang="en-US" i="1" dirty="0">
                <a:solidFill>
                  <a:schemeClr val="tx2">
                    <a:lumMod val="75000"/>
                  </a:schemeClr>
                </a:solidFill>
              </a:rPr>
              <a:t>We need a Site Visits / Annual Reports SME</a:t>
            </a:r>
          </a:p>
        </p:txBody>
      </p:sp>
    </p:spTree>
    <p:extLst>
      <p:ext uri="{BB962C8B-B14F-4D97-AF65-F5344CB8AC3E}">
        <p14:creationId xmlns:p14="http://schemas.microsoft.com/office/powerpoint/2010/main" val="41267494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4B2E4691-DE75-4B53-A07E-EA4AFC4768C0}"/>
              </a:ext>
            </a:extLst>
          </p:cNvPr>
          <p:cNvSpPr txBox="1"/>
          <p:nvPr/>
        </p:nvSpPr>
        <p:spPr>
          <a:xfrm>
            <a:off x="2575931" y="-3466983"/>
            <a:ext cx="4572000" cy="14773275"/>
          </a:xfrm>
          <a:prstGeom prst="rect">
            <a:avLst/>
          </a:prstGeom>
          <a:noFill/>
        </p:spPr>
        <p:txBody>
          <a:bodyPr wrap="square">
            <a:spAutoFit/>
          </a:bodyPr>
          <a:lstStyle/>
          <a:p>
            <a:pPr marL="0" marR="0">
              <a:spcBef>
                <a:spcPts val="0"/>
              </a:spcBef>
              <a:spcAft>
                <a:spcPts val="0"/>
              </a:spcAft>
            </a:pPr>
            <a:r>
              <a:rPr lang="en-US" sz="1800" dirty="0">
                <a:effectLst/>
                <a:latin typeface="Georgia" panose="02040502050405020303" pitchFamily="18" charset="0"/>
                <a:ea typeface="Calibri" panose="020F0502020204030204" pitchFamily="34" charset="0"/>
              </a:rPr>
              <a:t>The things that are top of mind right now for me are around IP and membership. In terms of IP, I'm curious how other ERCs have handled revenue from licensing -- have they required that some portion come back to the ERC? And if so, how has that worked when one institution administers the ERC but the license belongs to one of the partner institutions. We have an IP Policy but it does not specify that any royalties come back to ATP-Bio. I suspect anything else raises issues that get thorny but I'd like to understand the landscape here in case this comes up. I</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On membership, I'm curious how other ERCs have handled those that have pledged in kind support but then fail to deliver it. Again, we haven't encountered this yet but we also don't have a policy on this either. Just hoping to get a sense of what's been done and what works, and how worried I should be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br>
              <a:rPr lang="en-US" sz="1800" dirty="0">
                <a:effectLst/>
                <a:latin typeface="Georgia" panose="02040502050405020303" pitchFamily="18" charset="0"/>
                <a:ea typeface="Calibri" panose="020F0502020204030204" pitchFamily="34" charset="0"/>
              </a:rPr>
            </a:br>
            <a:r>
              <a:rPr lang="en-US" sz="1800" dirty="0">
                <a:effectLst/>
                <a:latin typeface="Georgia" panose="02040502050405020303" pitchFamily="18" charset="0"/>
                <a:ea typeface="Calibri" panose="020F0502020204030204" pitchFamily="34" charset="0"/>
              </a:rPr>
              <a:t>On more positive note, we're just getting memberships in now and I want to develop an on-boarding process that comes post-member documentation. I have some ideas and plans, but again, just would love to learn what other ERCs have done here. We are also working on developing a short in-take survey and then annual survey for members. I want to keep it light weight but still provide insights we can act on. Having now gone through our first year annual report exercise, I have a good idea of what NSF needs from us but I also think that if I gathered only that information, I wouldn't necessarily have all I need either. Even generally understanding how other ERCs are doing some data gathering on member satisfaction/engagement would be helpful.</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Other topics of interest: working with the SLC (we've had some growing pains here), IAB bylaws and practices, communication strategy.</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I'm not sure that I can contribute this year to planning but hope to in the future.</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 </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Best,</a:t>
            </a:r>
            <a:endParaRPr lang="en-US" sz="1800" dirty="0">
              <a:effectLst/>
              <a:latin typeface="Calibri" panose="020F0502020204030204" pitchFamily="34" charset="0"/>
              <a:ea typeface="Calibri" panose="020F0502020204030204" pitchFamily="34" charset="0"/>
            </a:endParaRPr>
          </a:p>
          <a:p>
            <a:pPr marL="0" marR="0">
              <a:spcBef>
                <a:spcPts val="0"/>
              </a:spcBef>
              <a:spcAft>
                <a:spcPts val="0"/>
              </a:spcAft>
            </a:pPr>
            <a:r>
              <a:rPr lang="en-US" sz="1800" dirty="0">
                <a:effectLst/>
                <a:latin typeface="Georgia" panose="02040502050405020303" pitchFamily="18" charset="0"/>
                <a:ea typeface="Calibri" panose="020F0502020204030204" pitchFamily="34" charset="0"/>
              </a:rPr>
              <a:t>Lindsey</a:t>
            </a:r>
            <a:endParaRPr lang="en-US" sz="1800" dirty="0">
              <a:effectLst/>
              <a:latin typeface="Calibri" panose="020F0502020204030204" pitchFamily="34" charset="0"/>
              <a:ea typeface="Calibri" panose="020F0502020204030204" pitchFamily="34" charset="0"/>
            </a:endParaRPr>
          </a:p>
        </p:txBody>
      </p:sp>
    </p:spTree>
    <p:extLst>
      <p:ext uri="{BB962C8B-B14F-4D97-AF65-F5344CB8AC3E}">
        <p14:creationId xmlns:p14="http://schemas.microsoft.com/office/powerpoint/2010/main" val="2803660417"/>
      </p:ext>
    </p:extLst>
  </p:cSld>
  <p:clrMapOvr>
    <a:masterClrMapping/>
  </p:clrMapOvr>
</p:sld>
</file>

<file path=ppt/theme/theme1.xml><?xml version="1.0" encoding="utf-8"?>
<a:theme xmlns:a="http://schemas.openxmlformats.org/drawingml/2006/main" name="CSNE-presentation-master">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CSNE Title slid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CSNE Title slid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CSNE Title slide 4">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7.xml><?xml version="1.0" encoding="utf-8"?>
<a:theme xmlns:a="http://schemas.openxmlformats.org/drawingml/2006/main" name="CSNE content page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CSNE content page 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CSNE content page 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CSNE-presentation-master</Template>
  <TotalTime>15478</TotalTime>
  <Words>1086</Words>
  <Application>Microsoft Office PowerPoint</Application>
  <PresentationFormat>On-screen Show (4:3)</PresentationFormat>
  <Paragraphs>154</Paragraphs>
  <Slides>8</Slides>
  <Notes>5</Notes>
  <HiddenSlides>1</HiddenSlides>
  <MMClips>0</MMClips>
  <ScaleCrop>false</ScaleCrop>
  <HeadingPairs>
    <vt:vector size="6" baseType="variant">
      <vt:variant>
        <vt:lpstr>Fonts Used</vt:lpstr>
      </vt:variant>
      <vt:variant>
        <vt:i4>6</vt:i4>
      </vt:variant>
      <vt:variant>
        <vt:lpstr>Theme</vt:lpstr>
      </vt:variant>
      <vt:variant>
        <vt:i4>9</vt:i4>
      </vt:variant>
      <vt:variant>
        <vt:lpstr>Slide Titles</vt:lpstr>
      </vt:variant>
      <vt:variant>
        <vt:i4>8</vt:i4>
      </vt:variant>
    </vt:vector>
  </HeadingPairs>
  <TitlesOfParts>
    <vt:vector size="23" baseType="lpstr">
      <vt:lpstr>Arial</vt:lpstr>
      <vt:lpstr>Arial-ItalicMT</vt:lpstr>
      <vt:lpstr>ArialMT</vt:lpstr>
      <vt:lpstr>Calibri</vt:lpstr>
      <vt:lpstr>Georgia</vt:lpstr>
      <vt:lpstr>Gill Sans</vt:lpstr>
      <vt:lpstr>CSNE-presentation-master</vt:lpstr>
      <vt:lpstr>1_Custom Design</vt:lpstr>
      <vt:lpstr>Custom Design</vt:lpstr>
      <vt:lpstr>CSNE Title slide 2</vt:lpstr>
      <vt:lpstr>CSNE Title slide 3</vt:lpstr>
      <vt:lpstr>CSNE Title slide 4</vt:lpstr>
      <vt:lpstr>CSNE content page 1</vt:lpstr>
      <vt:lpstr>CSNE content page 2</vt:lpstr>
      <vt:lpstr>CSNE content page 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ransom87@uw.edu</dc:creator>
  <cp:lastModifiedBy>Scott Ransom</cp:lastModifiedBy>
  <cp:revision>416</cp:revision>
  <cp:lastPrinted>2014-11-05T23:49:33Z</cp:lastPrinted>
  <dcterms:created xsi:type="dcterms:W3CDTF">2014-04-10T17:13:47Z</dcterms:created>
  <dcterms:modified xsi:type="dcterms:W3CDTF">2021-09-09T18:00:28Z</dcterms:modified>
</cp:coreProperties>
</file>