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558" r:id="rId2"/>
    <p:sldId id="595" r:id="rId3"/>
    <p:sldId id="598" r:id="rId4"/>
    <p:sldId id="262" r:id="rId5"/>
    <p:sldId id="278" r:id="rId6"/>
    <p:sldId id="274" r:id="rId7"/>
    <p:sldId id="275" r:id="rId8"/>
    <p:sldId id="596" r:id="rId9"/>
    <p:sldId id="561" r:id="rId10"/>
    <p:sldId id="260" r:id="rId11"/>
    <p:sldId id="525" r:id="rId12"/>
    <p:sldId id="579" r:id="rId13"/>
    <p:sldId id="580" r:id="rId14"/>
    <p:sldId id="527" r:id="rId15"/>
    <p:sldId id="577" r:id="rId16"/>
    <p:sldId id="582" r:id="rId17"/>
    <p:sldId id="259" r:id="rId18"/>
    <p:sldId id="265" r:id="rId19"/>
    <p:sldId id="597" r:id="rId20"/>
    <p:sldId id="263" r:id="rId21"/>
    <p:sldId id="584" r:id="rId22"/>
    <p:sldId id="588" r:id="rId23"/>
    <p:sldId id="590" r:id="rId24"/>
    <p:sldId id="589" r:id="rId25"/>
    <p:sldId id="591" r:id="rId26"/>
    <p:sldId id="592"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1CC669"/>
    <a:srgbClr val="9938D4"/>
    <a:srgbClr val="E69D1A"/>
    <a:srgbClr val="EBFFF4"/>
    <a:srgbClr val="E9F0F6"/>
    <a:srgbClr val="FF9999"/>
    <a:srgbClr val="FCD8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2" autoAdjust="0"/>
    <p:restoredTop sz="69906" autoAdjust="0"/>
  </p:normalViewPr>
  <p:slideViewPr>
    <p:cSldViewPr>
      <p:cViewPr varScale="1">
        <p:scale>
          <a:sx n="79" d="100"/>
          <a:sy n="79" d="100"/>
        </p:scale>
        <p:origin x="744" y="6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86" d="100"/>
          <a:sy n="86" d="100"/>
        </p:scale>
        <p:origin x="382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70027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2" tIns="46581" rIns="93162" bIns="46581" rtlCol="0"/>
          <a:lstStyle>
            <a:lvl1pPr algn="l">
              <a:defRPr sz="11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2" tIns="46581" rIns="93162" bIns="46581" rtlCol="0"/>
          <a:lstStyle>
            <a:lvl1pPr algn="r">
              <a:defRPr sz="1100"/>
            </a:lvl1pPr>
          </a:lstStyle>
          <a:p>
            <a:fld id="{D6B92647-CDA3-4277-ADC1-0617DEA9750E}" type="datetimeFigureOut">
              <a:rPr lang="en-US" smtClean="0"/>
              <a:pPr/>
              <a:t>9/7/2021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2" tIns="46581" rIns="93162" bIns="46581" rtlCol="0" anchor="ctr"/>
          <a:lstStyle/>
          <a:p>
            <a:endParaRPr lang="en-US"/>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62" tIns="46581" rIns="93162" bIns="4658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3162" tIns="46581" rIns="93162" bIns="46581" rtlCol="0" anchor="b"/>
          <a:lstStyle>
            <a:lvl1pPr algn="l">
              <a:defRPr sz="1100"/>
            </a:lvl1pPr>
          </a:lstStyle>
          <a:p>
            <a:endParaRPr lang="en-US"/>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162" tIns="46581" rIns="93162" bIns="46581" rtlCol="0" anchor="b"/>
          <a:lstStyle>
            <a:lvl1pPr algn="r">
              <a:defRPr sz="1100"/>
            </a:lvl1pPr>
          </a:lstStyle>
          <a:p>
            <a:fld id="{BA1CDEDC-E84F-496B-BB5C-A2D72C6BD449}" type="slidenum">
              <a:rPr lang="en-US" smtClean="0"/>
              <a:pPr/>
              <a:t>‹#›</a:t>
            </a:fld>
            <a:endParaRPr lang="en-US"/>
          </a:p>
        </p:txBody>
      </p:sp>
    </p:spTree>
    <p:extLst>
      <p:ext uri="{BB962C8B-B14F-4D97-AF65-F5344CB8AC3E}">
        <p14:creationId xmlns:p14="http://schemas.microsoft.com/office/powerpoint/2010/main" val="273907980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53482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 and Center director can be different, but need to be defined as this stage.</a:t>
            </a:r>
          </a:p>
          <a:p>
            <a:endParaRPr lang="en-US" dirty="0"/>
          </a:p>
        </p:txBody>
      </p:sp>
      <p:sp>
        <p:nvSpPr>
          <p:cNvPr id="4" name="Slide Number Placeholder 3"/>
          <p:cNvSpPr>
            <a:spLocks noGrp="1"/>
          </p:cNvSpPr>
          <p:nvPr>
            <p:ph type="sldNum" sz="quarter" idx="5"/>
          </p:nvPr>
        </p:nvSpPr>
        <p:spPr/>
        <p:txBody>
          <a:bodyPr/>
          <a:lstStyle/>
          <a:p>
            <a:fld id="{286F723D-4FB1-4BB1-AF6D-ACE0C33C59F0}" type="slidenum">
              <a:rPr lang="en-US" smtClean="0"/>
              <a:t>5</a:t>
            </a:fld>
            <a:endParaRPr lang="en-US"/>
          </a:p>
        </p:txBody>
      </p:sp>
    </p:spTree>
    <p:extLst>
      <p:ext uri="{BB962C8B-B14F-4D97-AF65-F5344CB8AC3E}">
        <p14:creationId xmlns:p14="http://schemas.microsoft.com/office/powerpoint/2010/main" val="1912811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they needed IAB, SAB, now they have more flexibility, but should make sense and align with their goals.</a:t>
            </a:r>
          </a:p>
          <a:p>
            <a:endParaRPr lang="en-US" dirty="0"/>
          </a:p>
        </p:txBody>
      </p:sp>
      <p:sp>
        <p:nvSpPr>
          <p:cNvPr id="4" name="Slide Number Placeholder 3"/>
          <p:cNvSpPr>
            <a:spLocks noGrp="1"/>
          </p:cNvSpPr>
          <p:nvPr>
            <p:ph type="sldNum" sz="quarter" idx="5"/>
          </p:nvPr>
        </p:nvSpPr>
        <p:spPr/>
        <p:txBody>
          <a:bodyPr/>
          <a:lstStyle/>
          <a:p>
            <a:fld id="{286F723D-4FB1-4BB1-AF6D-ACE0C33C59F0}" type="slidenum">
              <a:rPr lang="en-US" smtClean="0"/>
              <a:t>7</a:t>
            </a:fld>
            <a:endParaRPr lang="en-US"/>
          </a:p>
        </p:txBody>
      </p:sp>
    </p:spTree>
    <p:extLst>
      <p:ext uri="{BB962C8B-B14F-4D97-AF65-F5344CB8AC3E}">
        <p14:creationId xmlns:p14="http://schemas.microsoft.com/office/powerpoint/2010/main" val="3479645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THIS TO THE INNOVATION ECOSYSTEM DECK</a:t>
            </a:r>
          </a:p>
          <a:p>
            <a:r>
              <a:rPr lang="en-US" dirty="0"/>
              <a:t>We expect these three functions to be managed under one umbrella.  The functions could be carried out by a single individual or multiple people.  If multiple people, the SPI Director should provide an org chart showing who is responsible for which functions, (a), (b), or (c) and indicate who reports to whom, if a hierarchal reporting structure is used.</a:t>
            </a:r>
          </a:p>
        </p:txBody>
      </p:sp>
    </p:spTree>
    <p:extLst>
      <p:ext uri="{BB962C8B-B14F-4D97-AF65-F5344CB8AC3E}">
        <p14:creationId xmlns:p14="http://schemas.microsoft.com/office/powerpoint/2010/main" val="4194251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Placeholder 2"/>
          <p:cNvSpPr>
            <a:spLocks noGrp="1" noRot="1" noChangeAspect="1" noChangeArrowheads="1"/>
          </p:cNvSpPr>
          <p:nvPr>
            <p:ph type="sldImg"/>
          </p:nvPr>
        </p:nvSpPr>
        <p:spPr>
          <a:solidFill>
            <a:srgbClr val="FFFFFF"/>
          </a:solidFill>
          <a:ln/>
        </p:spPr>
      </p:sp>
      <p:sp>
        <p:nvSpPr>
          <p:cNvPr id="21506" name="Placeholder 3"/>
          <p:cNvSpPr>
            <a:spLocks noGrp="1" noChangeArrowheads="1"/>
          </p:cNvSpPr>
          <p:nvPr>
            <p:ph type="body" idx="1"/>
          </p:nvPr>
        </p:nvSpPr>
        <p:spPr>
          <a:solidFill>
            <a:srgbClr val="FFFFFF"/>
          </a:solidFill>
          <a:ln>
            <a:solidFill>
              <a:srgbClr val="000000"/>
            </a:solidFill>
          </a:ln>
        </p:spPr>
        <p:txBody>
          <a:bodyPr>
            <a:normAutofit fontScale="70000" lnSpcReduction="20000"/>
          </a:bodyPr>
          <a:lstStyle/>
          <a:p>
            <a:r>
              <a:rPr lang="en-US" sz="1050" dirty="0">
                <a:ea typeface="ＭＳ Ｐゴシック" charset="0"/>
                <a:cs typeface="ＭＳ Ｐゴシック" charset="0"/>
              </a:rPr>
              <a:t>Industry partnership</a:t>
            </a:r>
          </a:p>
          <a:p>
            <a:pPr lvl="1">
              <a:lnSpc>
                <a:spcPct val="90000"/>
              </a:lnSpc>
              <a:buSzPct val="75000"/>
            </a:pPr>
            <a:r>
              <a:rPr lang="en-US" sz="1200" kern="1200" dirty="0">
                <a:solidFill>
                  <a:schemeClr val="tx1"/>
                </a:solidFill>
                <a:latin typeface="+mn-lt"/>
                <a:ea typeface="+mn-ea"/>
                <a:cs typeface="+mn-cs"/>
              </a:rPr>
              <a:t>Governed by a center-wide membership agreement and center-wide IP policy with first option to license ERC-developed IP to members</a:t>
            </a:r>
          </a:p>
          <a:p>
            <a:pPr lvl="1">
              <a:lnSpc>
                <a:spcPct val="90000"/>
              </a:lnSpc>
              <a:buSzPct val="75000"/>
            </a:pPr>
            <a:r>
              <a:rPr lang="en-US" sz="1200" kern="1200" dirty="0">
                <a:solidFill>
                  <a:schemeClr val="tx1"/>
                </a:solidFill>
                <a:latin typeface="+mn-lt"/>
                <a:ea typeface="+mn-ea"/>
                <a:cs typeface="+mn-cs"/>
              </a:rPr>
              <a:t>Provides funding plus guidance on strategic planning, research opportunities, education, the role of innovation in the ERC - SWOT</a:t>
            </a:r>
          </a:p>
          <a:p>
            <a:r>
              <a:rPr lang="en-US" dirty="0">
                <a:ea typeface="ＭＳ Ｐゴシック" charset="0"/>
                <a:cs typeface="ＭＳ Ｐゴシック" charset="0"/>
              </a:rPr>
              <a:t>Translation of research</a:t>
            </a:r>
          </a:p>
          <a:p>
            <a:pPr lvl="1">
              <a:lnSpc>
                <a:spcPct val="90000"/>
              </a:lnSpc>
              <a:buSzPct val="75000"/>
            </a:pPr>
            <a:r>
              <a:rPr lang="en-US" sz="1600" kern="1200" dirty="0">
                <a:solidFill>
                  <a:schemeClr val="tx1"/>
                </a:solidFill>
                <a:latin typeface="+mn-lt"/>
                <a:ea typeface="+mn-ea"/>
                <a:cs typeface="+mn-cs"/>
              </a:rPr>
              <a:t>Sponsored project support by members with special IP</a:t>
            </a:r>
          </a:p>
          <a:p>
            <a:pPr lvl="1">
              <a:lnSpc>
                <a:spcPct val="90000"/>
              </a:lnSpc>
              <a:buSzPct val="75000"/>
            </a:pPr>
            <a:r>
              <a:rPr lang="en-US" sz="1600" kern="1200" dirty="0">
                <a:solidFill>
                  <a:schemeClr val="tx1"/>
                </a:solidFill>
                <a:latin typeface="+mn-lt"/>
                <a:ea typeface="+mn-ea"/>
                <a:cs typeface="+mn-cs"/>
              </a:rPr>
              <a:t>If members do not take IP option, non-member small firms may lead a partnership with the ERC to seek translational research funding </a:t>
            </a:r>
          </a:p>
          <a:p>
            <a:r>
              <a:rPr lang="en-US" dirty="0">
                <a:ea typeface="ＭＳ Ｐゴシック" charset="0"/>
                <a:cs typeface="ＭＳ Ｐゴシック" charset="0"/>
              </a:rPr>
              <a:t>Stakeholders =&gt; IAB plus</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ＭＳ Ｐゴシック" charset="0"/>
                <a:cs typeface="ＭＳ Ｐゴシック" charset="0"/>
              </a:rPr>
              <a:t>partnerships with state and local government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ＭＳ Ｐゴシック" charset="0"/>
                <a:cs typeface="ＭＳ Ｐゴシック" charset="0"/>
              </a:rPr>
              <a:t> university organizations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ＭＳ Ｐゴシック" charset="0"/>
                <a:cs typeface="ＭＳ Ｐゴシック" charset="0"/>
              </a:rPr>
              <a:t>VCs (</a:t>
            </a:r>
            <a:r>
              <a:rPr lang="ja-JP" altLang="en-US" sz="1200" kern="1200" dirty="0">
                <a:solidFill>
                  <a:schemeClr val="tx1"/>
                </a:solidFill>
                <a:latin typeface="+mn-lt"/>
                <a:ea typeface="ＭＳ Ｐゴシック" charset="0"/>
                <a:cs typeface="ＭＳ Ｐゴシック" charset="0"/>
              </a:rPr>
              <a:t>“</a:t>
            </a:r>
            <a:r>
              <a:rPr lang="en-US" altLang="ja-JP" sz="1200" kern="1200" dirty="0">
                <a:solidFill>
                  <a:schemeClr val="tx1"/>
                </a:solidFill>
                <a:latin typeface="+mn-lt"/>
                <a:ea typeface="ＭＳ Ｐゴシック" charset="0"/>
                <a:cs typeface="ＭＳ Ｐゴシック" charset="0"/>
              </a:rPr>
              <a:t>Innovation Partners</a:t>
            </a:r>
            <a:r>
              <a:rPr lang="ja-JP" altLang="en-US" sz="1200" kern="1200" dirty="0">
                <a:solidFill>
                  <a:schemeClr val="tx1"/>
                </a:solidFill>
                <a:latin typeface="+mn-lt"/>
                <a:ea typeface="ＭＳ Ｐゴシック" charset="0"/>
                <a:cs typeface="ＭＳ Ｐゴシック" charset="0"/>
              </a:rPr>
              <a:t>”</a:t>
            </a:r>
            <a:r>
              <a:rPr lang="en-US" altLang="ja-JP" sz="1200" kern="1200" dirty="0">
                <a:solidFill>
                  <a:schemeClr val="tx1"/>
                </a:solidFill>
                <a:latin typeface="+mn-lt"/>
                <a:ea typeface="ＭＳ Ｐゴシック" charset="0"/>
                <a:cs typeface="ＭＳ Ｐゴシック" charset="0"/>
              </a:rPr>
              <a:t>) devoted to accelerating innovation &amp; entrepreneurship</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ja-JP" sz="1200" kern="1200" dirty="0">
                <a:solidFill>
                  <a:schemeClr val="tx1"/>
                </a:solidFill>
                <a:latin typeface="+mn-lt"/>
                <a:ea typeface="ＭＳ Ｐゴシック" charset="0"/>
                <a:cs typeface="ＭＳ Ｐゴシック" charset="0"/>
              </a:rPr>
              <a:t>User and beneficiary communities</a:t>
            </a:r>
          </a:p>
          <a:p>
            <a:r>
              <a:rPr lang="en-US" dirty="0">
                <a:ea typeface="ＭＳ Ｐゴシック" charset="0"/>
                <a:cs typeface="ＭＳ Ｐゴシック" charset="0"/>
              </a:rPr>
              <a:t>Students </a:t>
            </a:r>
            <a:r>
              <a:rPr lang="en-US" dirty="0">
                <a:ea typeface="ＭＳ Ｐゴシック" charset="0"/>
                <a:cs typeface="ＭＳ Ｐゴシック" charset="0"/>
                <a:sym typeface="Wingdings" panose="05000000000000000000" pitchFamily="2" charset="2"/>
              </a:rPr>
              <a:t> innovation exposure</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ＭＳ Ｐゴシック" charset="0"/>
                <a:cs typeface="ＭＳ Ｐゴシック" charset="0"/>
              </a:rPr>
              <a:t>including experience in translating discoveries into innovations</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dirty="0">
              <a:ea typeface="ＭＳ Ｐゴシック" charset="0"/>
              <a:cs typeface="ＭＳ Ｐゴシック" charset="0"/>
            </a:endParaRPr>
          </a:p>
          <a:p>
            <a:pPr>
              <a:lnSpc>
                <a:spcPct val="90000"/>
              </a:lnSpc>
            </a:pPr>
            <a:r>
              <a:rPr lang="en-US" sz="2800" dirty="0"/>
              <a:t>Key role of the university in the innovation ecosystem to speed the formation of new ventures by:</a:t>
            </a:r>
          </a:p>
          <a:p>
            <a:pPr>
              <a:lnSpc>
                <a:spcPct val="90000"/>
              </a:lnSpc>
            </a:pPr>
            <a:r>
              <a:rPr lang="en-US" sz="2400" dirty="0"/>
              <a:t>Sustaining cultures of innovation by integrating research, commercialization, and life-long skill development</a:t>
            </a:r>
          </a:p>
          <a:p>
            <a:pPr>
              <a:lnSpc>
                <a:spcPct val="90000"/>
              </a:lnSpc>
            </a:pPr>
            <a:r>
              <a:rPr lang="en-US" sz="2400" dirty="0"/>
              <a:t>Building bridges from discovery to technology innovation and commercial reality, </a:t>
            </a:r>
            <a:r>
              <a:rPr lang="en-US" sz="2400" i="1" dirty="0"/>
              <a:t>i.e.</a:t>
            </a:r>
            <a:r>
              <a:rPr lang="en-US" sz="2400" dirty="0"/>
              <a:t>, TRL 1-9  </a:t>
            </a:r>
          </a:p>
          <a:p>
            <a:pPr>
              <a:lnSpc>
                <a:spcPct val="90000"/>
              </a:lnSpc>
            </a:pPr>
            <a:r>
              <a:rPr lang="en-US" sz="2400" dirty="0"/>
              <a:t>Transforming engineering workforce through imparting innovation and entrepreneurship skills</a:t>
            </a:r>
          </a:p>
          <a:p>
            <a:pPr>
              <a:lnSpc>
                <a:spcPct val="90000"/>
              </a:lnSpc>
            </a:pPr>
            <a:r>
              <a:rPr lang="en-US" sz="2400" dirty="0"/>
              <a:t>Producing diverse engineering graduates who can compete in a globally competitive world where design and production efforts cross national borders</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dirty="0">
              <a:ea typeface="ＭＳ Ｐゴシック" charset="0"/>
              <a:cs typeface="ＭＳ Ｐゴシック" charset="0"/>
            </a:endParaRPr>
          </a:p>
        </p:txBody>
      </p:sp>
    </p:spTree>
    <p:extLst>
      <p:ext uri="{BB962C8B-B14F-4D97-AF65-F5344CB8AC3E}">
        <p14:creationId xmlns:p14="http://schemas.microsoft.com/office/powerpoint/2010/main" val="3391563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opportunities for collaboration opportunities:</a:t>
            </a:r>
          </a:p>
          <a:p>
            <a:pPr lvl="1">
              <a:lnSpc>
                <a:spcPct val="90000"/>
              </a:lnSpc>
              <a:buSzPct val="75000"/>
            </a:pPr>
            <a:r>
              <a:rPr lang="en-US" sz="1700" dirty="0"/>
              <a:t>1.  Joint projects between ERC and industrial researchers - Sponsored projects</a:t>
            </a:r>
          </a:p>
          <a:p>
            <a:pPr lvl="1">
              <a:lnSpc>
                <a:spcPct val="90000"/>
              </a:lnSpc>
              <a:buSzPct val="75000"/>
            </a:pPr>
            <a:r>
              <a:rPr lang="en-US" sz="1700" dirty="0"/>
              <a:t>2.  Industrial mentors for students, industrial residency at ERC</a:t>
            </a:r>
          </a:p>
          <a:p>
            <a:pPr lvl="1">
              <a:lnSpc>
                <a:spcPct val="90000"/>
              </a:lnSpc>
              <a:buSzPct val="75000"/>
            </a:pPr>
            <a:r>
              <a:rPr lang="en-US" sz="1700" dirty="0"/>
              <a:t>3.  Student internships in industry</a:t>
            </a:r>
          </a:p>
          <a:p>
            <a:pPr lvl="1">
              <a:lnSpc>
                <a:spcPct val="90000"/>
              </a:lnSpc>
              <a:buSzPct val="75000"/>
            </a:pPr>
            <a:r>
              <a:rPr lang="en-US" sz="1700" dirty="0"/>
              <a:t>4.  Project/Technology Champions </a:t>
            </a:r>
          </a:p>
          <a:p>
            <a:endParaRPr lang="en-US" dirty="0"/>
          </a:p>
        </p:txBody>
      </p:sp>
    </p:spTree>
    <p:extLst>
      <p:ext uri="{BB962C8B-B14F-4D97-AF65-F5344CB8AC3E}">
        <p14:creationId xmlns:p14="http://schemas.microsoft.com/office/powerpoint/2010/main" val="3549528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0CB2BB78-96DB-476F-A487-B5380164DD0B}"/>
              </a:ext>
            </a:extLst>
          </p:cNvPr>
          <p:cNvSpPr txBox="1">
            <a:spLocks noGrp="1" noChangeArrowheads="1"/>
          </p:cNvSpPr>
          <p:nvPr/>
        </p:nvSpPr>
        <p:spPr bwMode="auto">
          <a:xfrm>
            <a:off x="4143375" y="9118600"/>
            <a:ext cx="3170238"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25" tIns="48313" rIns="96625" bIns="48313" anchor="b"/>
          <a:lstStyle>
            <a:lvl1pPr defTabSz="963613">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defTabSz="963613">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defTabSz="963613">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defTabSz="963613">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defTabSz="963613">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defTabSz="96361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defTabSz="96361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defTabSz="96361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defTabSz="96361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lgn="r" eaLnBrk="1" hangingPunct="1">
              <a:spcBef>
                <a:spcPct val="0"/>
              </a:spcBef>
            </a:pPr>
            <a:fld id="{8F294FA3-F0E9-41BA-A871-466B8B92A748}" type="slidenum">
              <a:rPr lang="en-US" altLang="en-US" sz="1300" b="0">
                <a:solidFill>
                  <a:srgbClr val="FF0000"/>
                </a:solidFill>
              </a:rPr>
              <a:pPr algn="r" eaLnBrk="1" hangingPunct="1">
                <a:spcBef>
                  <a:spcPct val="0"/>
                </a:spcBef>
              </a:pPr>
              <a:t>15</a:t>
            </a:fld>
            <a:endParaRPr lang="en-US" altLang="en-US" sz="1300" b="0">
              <a:solidFill>
                <a:srgbClr val="FF0000"/>
              </a:solidFill>
            </a:endParaRPr>
          </a:p>
        </p:txBody>
      </p:sp>
      <p:sp>
        <p:nvSpPr>
          <p:cNvPr id="36867" name="Rectangle 2">
            <a:extLst>
              <a:ext uri="{FF2B5EF4-FFF2-40B4-BE49-F238E27FC236}">
                <a16:creationId xmlns:a16="http://schemas.microsoft.com/office/drawing/2014/main" id="{18E4937C-CF32-41A8-B55B-FBCC52519E93}"/>
              </a:ext>
            </a:extLst>
          </p:cNvPr>
          <p:cNvSpPr>
            <a:spLocks noGrp="1" noRot="1" noChangeAspect="1" noChangeArrowheads="1" noTextEdit="1"/>
          </p:cNvSpPr>
          <p:nvPr>
            <p:ph type="sldImg"/>
          </p:nvPr>
        </p:nvSpPr>
        <p:spPr>
          <a:ln/>
        </p:spPr>
      </p:sp>
      <p:sp>
        <p:nvSpPr>
          <p:cNvPr id="36868" name="Rectangle 5">
            <a:extLst>
              <a:ext uri="{FF2B5EF4-FFF2-40B4-BE49-F238E27FC236}">
                <a16:creationId xmlns:a16="http://schemas.microsoft.com/office/drawing/2014/main" id="{310D5804-74DF-479C-9879-C31A998B06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i="1" dirty="0">
                <a:solidFill>
                  <a:srgbClr val="FF0000"/>
                </a:solidFill>
                <a:latin typeface="Arial" panose="020B0604020202020204" pitchFamily="34" charset="0"/>
              </a:rPr>
              <a:t>This center has a fairly balanced value chain, including national laboratories and </a:t>
            </a:r>
            <a:r>
              <a:rPr lang="en-US" altLang="en-US" b="1" i="1">
                <a:solidFill>
                  <a:srgbClr val="FF0000"/>
                </a:solidFill>
                <a:latin typeface="Arial" panose="020B0604020202020204" pitchFamily="34" charset="0"/>
              </a:rPr>
              <a:t>early adopters.</a:t>
            </a:r>
          </a:p>
        </p:txBody>
      </p:sp>
    </p:spTree>
    <p:extLst>
      <p:ext uri="{BB962C8B-B14F-4D97-AF65-F5344CB8AC3E}">
        <p14:creationId xmlns:p14="http://schemas.microsoft.com/office/powerpoint/2010/main" val="988560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94949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852A1A5-1449-4524-A439-13388E05AEE6}" type="datetime1">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8315D-BD21-4EAF-8E5A-350D39CA54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EABA74-F60F-4256-BE60-71E880660CC7}" type="datetime1">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8315D-BD21-4EAF-8E5A-350D39CA54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FA480D-B8A0-484A-AC3D-64FDCEF3F3BC}" type="datetime1">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8315D-BD21-4EAF-8E5A-350D39CA54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6E4494-1080-4490-AC6C-3CCCFD673DF9}" type="datetime1">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8315D-BD21-4EAF-8E5A-350D39CA54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9C32E3-48AE-455E-AA02-0506DAD7A417}" type="datetime1">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8315D-BD21-4EAF-8E5A-350D39CA54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5874966-DC7B-4B2C-95A3-B90CC6ADB517}" type="datetime1">
              <a:rPr lang="en-US" smtClean="0"/>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8315D-BD21-4EAF-8E5A-350D39CA54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7C5605B-68F3-4130-8E87-6DD0BB1AD703}" type="datetime1">
              <a:rPr lang="en-US" smtClean="0"/>
              <a:t>9/7/2021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48315D-BD21-4EAF-8E5A-350D39CA54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72FC11-3269-436C-A283-1560933FF1C7}" type="datetime1">
              <a:rPr lang="en-US" smtClean="0"/>
              <a:t>9/7/2021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48315D-BD21-4EAF-8E5A-350D39CA54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87B3D2-88D0-4FC3-92F4-A3D19DDA188F}" type="datetime1">
              <a:rPr lang="en-US" smtClean="0"/>
              <a:t>9/7/2021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48315D-BD21-4EAF-8E5A-350D39CA54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45509D-75A0-43E6-9FBA-D8252363FDE4}" type="datetime1">
              <a:rPr lang="en-US" smtClean="0"/>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8315D-BD21-4EAF-8E5A-350D39CA54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C802EE-0178-420A-807D-C92EE3C98465}" type="datetime1">
              <a:rPr lang="en-US" smtClean="0"/>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8315D-BD21-4EAF-8E5A-350D39CA543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C1DE6-204C-482E-A669-AD79058740A3}" type="datetime1">
              <a:rPr lang="en-US" smtClean="0"/>
              <a:t>9/7/2021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48315D-BD21-4EAF-8E5A-350D39CA543D}" type="slidenum">
              <a:rPr lang="en-US" smtClean="0"/>
              <a:pPr/>
              <a:t>‹#›</a:t>
            </a:fld>
            <a:endParaRPr lang="en-US" dirty="0"/>
          </a:p>
        </p:txBody>
      </p:sp>
      <p:pic>
        <p:nvPicPr>
          <p:cNvPr id="7" name="Picture 2" descr="http://upload.wikimedia.org/wikipedia/commons/8/87/NSF_Logo.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5240" y="0"/>
            <a:ext cx="777240" cy="77724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893939" y="0"/>
            <a:ext cx="1250061" cy="77724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erc-assoc.org/best_practices/best-practices-manua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2" Type="http://schemas.openxmlformats.org/officeDocument/2006/relationships/hyperlink" Target="https://erc-assoc.org/best_practices/best-practices-manua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crleach@nsf.gov" TargetMode="External"/><Relationship Id="rId2" Type="http://schemas.openxmlformats.org/officeDocument/2006/relationships/hyperlink" Target="mailto:pbalan@nsf.gov"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nsf.gov/eng/iip/goali.jsp" TargetMode="External"/><Relationship Id="rId2" Type="http://schemas.openxmlformats.org/officeDocument/2006/relationships/hyperlink" Target="https://seedfund.nsf.gov/" TargetMode="External"/><Relationship Id="rId1" Type="http://schemas.openxmlformats.org/officeDocument/2006/relationships/slideLayout" Target="../slideLayouts/slideLayout2.xml"/><Relationship Id="rId5" Type="http://schemas.openxmlformats.org/officeDocument/2006/relationships/hyperlink" Target="https://www.nsf.gov/publications/pub_summ.jsp?ods_key=nsf21013" TargetMode="External"/><Relationship Id="rId4" Type="http://schemas.openxmlformats.org/officeDocument/2006/relationships/hyperlink" Target="https://www.nsf.gov/pubs/2015/nsf15043/nsf15043.js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2"/>
          <p:cNvSpPr txBox="1">
            <a:spLocks/>
          </p:cNvSpPr>
          <p:nvPr/>
        </p:nvSpPr>
        <p:spPr>
          <a:xfrm>
            <a:off x="530024" y="5094288"/>
            <a:ext cx="8193088" cy="849312"/>
          </a:xfrm>
          <a:prstGeom prst="rect">
            <a:avLst/>
          </a:prstGeom>
        </p:spPr>
        <p:txBody>
          <a:bodyPr/>
          <a:lstStyle/>
          <a:p>
            <a:pPr marL="342900" lvl="0" indent="-342900" algn="ctr">
              <a:lnSpc>
                <a:spcPct val="90000"/>
              </a:lnSpc>
              <a:buClr>
                <a:schemeClr val="hlink"/>
              </a:buClr>
              <a:buSzPct val="70000"/>
              <a:defRPr/>
            </a:pPr>
            <a:r>
              <a:rPr lang="en-US" altLang="ko-KR" sz="3200" b="1" dirty="0">
                <a:ea typeface="굴림" pitchFamily="50" charset="-127"/>
              </a:rPr>
              <a:t>2021 ILO SUMMIT</a:t>
            </a:r>
          </a:p>
          <a:p>
            <a:pPr marL="342900" lvl="0" indent="-342900" algn="ctr">
              <a:lnSpc>
                <a:spcPct val="90000"/>
              </a:lnSpc>
              <a:buClr>
                <a:schemeClr val="hlink"/>
              </a:buClr>
              <a:buSzPct val="70000"/>
              <a:defRPr/>
            </a:pPr>
            <a:r>
              <a:rPr lang="en-US" altLang="ko-KR" sz="2400" b="1" dirty="0">
                <a:ea typeface="굴림" pitchFamily="50" charset="-127"/>
              </a:rPr>
              <a:t>September 8, 2021</a:t>
            </a:r>
          </a:p>
          <a:p>
            <a:pPr marL="342900" lvl="0" indent="-342900" algn="ctr">
              <a:lnSpc>
                <a:spcPct val="90000"/>
              </a:lnSpc>
              <a:spcBef>
                <a:spcPct val="20000"/>
              </a:spcBef>
              <a:buClr>
                <a:schemeClr val="hlink"/>
              </a:buClr>
              <a:buSzPct val="70000"/>
            </a:pPr>
            <a:endParaRPr lang="en-US" altLang="ko-KR" sz="2400" b="1" dirty="0">
              <a:ea typeface="굴림" pitchFamily="50" charset="-127"/>
            </a:endParaRPr>
          </a:p>
          <a:p>
            <a:pPr marL="342900" marR="0" lvl="0" indent="-342900" algn="ctr" defTabSz="914400" rtl="0" eaLnBrk="1" fontAlgn="auto" latinLnBrk="0" hangingPunct="1">
              <a:lnSpc>
                <a:spcPct val="90000"/>
              </a:lnSpc>
              <a:spcAft>
                <a:spcPts val="0"/>
              </a:spcAft>
              <a:buClr>
                <a:schemeClr val="hlink"/>
              </a:buClr>
              <a:buSzPct val="70000"/>
              <a:tabLst/>
              <a:defRPr/>
            </a:pPr>
            <a:endParaRPr lang="en-US" altLang="ko-KR" dirty="0">
              <a:ea typeface="굴림" pitchFamily="50" charset="-127"/>
            </a:endParaRPr>
          </a:p>
          <a:p>
            <a:pPr marL="342900" marR="0" lvl="0" indent="-342900" algn="ctr" defTabSz="914400" rtl="0" eaLnBrk="1" fontAlgn="auto" latinLnBrk="0" hangingPunct="1">
              <a:lnSpc>
                <a:spcPct val="90000"/>
              </a:lnSpc>
              <a:spcAft>
                <a:spcPts val="0"/>
              </a:spcAft>
              <a:buClr>
                <a:schemeClr val="hlink"/>
              </a:buClr>
              <a:buSzPct val="70000"/>
              <a:tabLst/>
              <a:defRPr/>
            </a:pPr>
            <a:endParaRPr kumimoji="0" lang="en-US" altLang="ko-KR" sz="1800" b="0" i="0" u="none" strike="noStrike" kern="1200" cap="none" spc="0" normalizeH="0" baseline="0" noProof="0" dirty="0">
              <a:ln>
                <a:noFill/>
              </a:ln>
              <a:solidFill>
                <a:schemeClr val="tx1"/>
              </a:solidFill>
              <a:effectLst/>
              <a:uLnTx/>
              <a:uFillTx/>
              <a:latin typeface="+mn-lt"/>
              <a:ea typeface="굴림" pitchFamily="50" charset="-127"/>
              <a:cs typeface="+mn-cs"/>
            </a:endParaRPr>
          </a:p>
        </p:txBody>
      </p:sp>
      <p:sp>
        <p:nvSpPr>
          <p:cNvPr id="72" name="TextBox 71"/>
          <p:cNvSpPr txBox="1"/>
          <p:nvPr/>
        </p:nvSpPr>
        <p:spPr>
          <a:xfrm>
            <a:off x="2251167" y="609600"/>
            <a:ext cx="4699620" cy="830997"/>
          </a:xfrm>
          <a:prstGeom prst="rect">
            <a:avLst/>
          </a:prstGeom>
          <a:noFill/>
        </p:spPr>
        <p:txBody>
          <a:bodyPr wrap="none" rtlCol="0">
            <a:spAutoFit/>
          </a:bodyPr>
          <a:lstStyle/>
          <a:p>
            <a:pPr algn="ctr"/>
            <a:r>
              <a:rPr lang="en-US" sz="2400" b="1" dirty="0"/>
              <a:t>National Science Foundation</a:t>
            </a:r>
          </a:p>
          <a:p>
            <a:pPr algn="ctr"/>
            <a:r>
              <a:rPr lang="en-US" sz="2400" b="1" dirty="0"/>
              <a:t>Engineering Research Centers (ERC)</a:t>
            </a:r>
          </a:p>
        </p:txBody>
      </p:sp>
      <p:sp>
        <p:nvSpPr>
          <p:cNvPr id="3" name="Slide Number Placeholder 2"/>
          <p:cNvSpPr>
            <a:spLocks noGrp="1"/>
          </p:cNvSpPr>
          <p:nvPr>
            <p:ph type="sldNum" sz="quarter" idx="12"/>
          </p:nvPr>
        </p:nvSpPr>
        <p:spPr/>
        <p:txBody>
          <a:bodyPr/>
          <a:lstStyle/>
          <a:p>
            <a:fld id="{8148315D-BD21-4EAF-8E5A-350D39CA543D}" type="slidenum">
              <a:rPr lang="en-US" smtClean="0"/>
              <a:pPr/>
              <a:t>1</a:t>
            </a:fld>
            <a:endParaRPr lang="en-US"/>
          </a:p>
        </p:txBody>
      </p:sp>
      <p:sp>
        <p:nvSpPr>
          <p:cNvPr id="5" name="TextBox 4">
            <a:extLst>
              <a:ext uri="{FF2B5EF4-FFF2-40B4-BE49-F238E27FC236}">
                <a16:creationId xmlns:a16="http://schemas.microsoft.com/office/drawing/2014/main" id="{E59B5961-6CE8-4703-B69A-7EAB291D9825}"/>
              </a:ext>
            </a:extLst>
          </p:cNvPr>
          <p:cNvSpPr txBox="1"/>
          <p:nvPr/>
        </p:nvSpPr>
        <p:spPr>
          <a:xfrm>
            <a:off x="762000" y="1531207"/>
            <a:ext cx="7620000" cy="1569660"/>
          </a:xfrm>
          <a:prstGeom prst="rect">
            <a:avLst/>
          </a:prstGeom>
          <a:noFill/>
        </p:spPr>
        <p:txBody>
          <a:bodyPr wrap="square" rtlCol="0">
            <a:spAutoFit/>
          </a:bodyPr>
          <a:lstStyle/>
          <a:p>
            <a:pPr algn="ctr"/>
            <a:r>
              <a:rPr lang="en-US" sz="4800" dirty="0"/>
              <a:t>Strategic Partner and Innovation (SPI) Director</a:t>
            </a:r>
            <a:endParaRPr lang="en-US" sz="2000" b="1" dirty="0"/>
          </a:p>
        </p:txBody>
      </p:sp>
      <p:pic>
        <p:nvPicPr>
          <p:cNvPr id="4" name="Picture 3">
            <a:extLst>
              <a:ext uri="{FF2B5EF4-FFF2-40B4-BE49-F238E27FC236}">
                <a16:creationId xmlns:a16="http://schemas.microsoft.com/office/drawing/2014/main" id="{F252EAC0-F6BD-4735-86B7-8104CC81D0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60609" y="3191477"/>
            <a:ext cx="1480736" cy="1417048"/>
          </a:xfrm>
          <a:prstGeom prst="rect">
            <a:avLst/>
          </a:prstGeom>
        </p:spPr>
      </p:pic>
    </p:spTree>
    <p:extLst>
      <p:ext uri="{BB962C8B-B14F-4D97-AF65-F5344CB8AC3E}">
        <p14:creationId xmlns:p14="http://schemas.microsoft.com/office/powerpoint/2010/main" val="46648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DA35C-628F-440B-8F3C-FAFEAF0F1917}"/>
              </a:ext>
            </a:extLst>
          </p:cNvPr>
          <p:cNvSpPr>
            <a:spLocks noGrp="1"/>
          </p:cNvSpPr>
          <p:nvPr>
            <p:ph type="title"/>
          </p:nvPr>
        </p:nvSpPr>
        <p:spPr>
          <a:xfrm>
            <a:off x="304800" y="553506"/>
            <a:ext cx="8229600" cy="1143000"/>
          </a:xfrm>
        </p:spPr>
        <p:txBody>
          <a:bodyPr>
            <a:normAutofit fontScale="90000"/>
          </a:bodyPr>
          <a:lstStyle/>
          <a:p>
            <a:r>
              <a:rPr lang="en-US" dirty="0"/>
              <a:t>Strategic Partner and Innovation (SPI) Director</a:t>
            </a:r>
          </a:p>
        </p:txBody>
      </p:sp>
      <p:sp>
        <p:nvSpPr>
          <p:cNvPr id="3" name="Content Placeholder 2">
            <a:extLst>
              <a:ext uri="{FF2B5EF4-FFF2-40B4-BE49-F238E27FC236}">
                <a16:creationId xmlns:a16="http://schemas.microsoft.com/office/drawing/2014/main" id="{7BDDC022-6AFC-449C-9CAE-F7CD13A861A3}"/>
              </a:ext>
            </a:extLst>
          </p:cNvPr>
          <p:cNvSpPr>
            <a:spLocks noGrp="1"/>
          </p:cNvSpPr>
          <p:nvPr>
            <p:ph idx="1"/>
          </p:nvPr>
        </p:nvSpPr>
        <p:spPr>
          <a:xfrm>
            <a:off x="-46252" y="2032559"/>
            <a:ext cx="5334000" cy="4525963"/>
          </a:xfrm>
        </p:spPr>
        <p:txBody>
          <a:bodyPr>
            <a:normAutofit/>
          </a:bodyPr>
          <a:lstStyle/>
          <a:p>
            <a:pPr marL="385763" indent="-214313"/>
            <a:r>
              <a:rPr lang="en-US" sz="2400" b="1" dirty="0">
                <a:latin typeface="Calibri" panose="020F0502020204030204" pitchFamily="34" charset="0"/>
                <a:ea typeface="Calibri" panose="020F0502020204030204" pitchFamily="34" charset="0"/>
              </a:rPr>
              <a:t>RESPONSIBILITY:</a:t>
            </a:r>
            <a:r>
              <a:rPr lang="en-US" sz="2400" dirty="0">
                <a:latin typeface="Calibri" panose="020F0502020204030204" pitchFamily="34" charset="0"/>
                <a:ea typeface="Calibri" panose="020F0502020204030204" pitchFamily="34" charset="0"/>
              </a:rPr>
              <a:t> Create the strategic plan for nurturing the ERC’s innovation ecosystem.  Under that umbrella, the SPI Director  defines the organization, reporting structure, and processes needed to complete the following three functions:</a:t>
            </a:r>
          </a:p>
          <a:p>
            <a:pPr marL="385763" indent="-214313"/>
            <a:endParaRPr lang="en-US" sz="2400" dirty="0">
              <a:latin typeface="Calibri" panose="020F0502020204030204" pitchFamily="34" charset="0"/>
              <a:ea typeface="Calibri" panose="020F0502020204030204" pitchFamily="34" charset="0"/>
            </a:endParaRPr>
          </a:p>
          <a:p>
            <a:pPr marL="971550" lvl="1" indent="-457200">
              <a:buFont typeface="+mj-lt"/>
              <a:buAutoNum type="alphaLcParenR"/>
            </a:pPr>
            <a:r>
              <a:rPr lang="en-US" sz="2100" dirty="0">
                <a:latin typeface="Calibri" panose="020F0502020204030204" pitchFamily="34" charset="0"/>
                <a:ea typeface="Calibri" panose="020F0502020204030204" pitchFamily="34" charset="0"/>
              </a:rPr>
              <a:t>Manage industry partner relations</a:t>
            </a:r>
          </a:p>
          <a:p>
            <a:pPr marL="971550" lvl="1" indent="-457200">
              <a:buFont typeface="+mj-lt"/>
              <a:buAutoNum type="alphaLcParenR"/>
            </a:pPr>
            <a:r>
              <a:rPr lang="en-US" sz="2100" dirty="0">
                <a:latin typeface="Calibri" panose="020F0502020204030204" pitchFamily="34" charset="0"/>
                <a:ea typeface="Calibri" panose="020F0502020204030204" pitchFamily="34" charset="0"/>
              </a:rPr>
              <a:t>Nurture innovation ecosystem</a:t>
            </a:r>
          </a:p>
          <a:p>
            <a:pPr marL="971550" lvl="1" indent="-457200">
              <a:buFont typeface="+mj-lt"/>
              <a:buAutoNum type="alphaLcParenR"/>
            </a:pPr>
            <a:r>
              <a:rPr lang="en-US" sz="2100" dirty="0">
                <a:latin typeface="Calibri" panose="020F0502020204030204" pitchFamily="34" charset="0"/>
                <a:ea typeface="Calibri" panose="020F0502020204030204" pitchFamily="34" charset="0"/>
              </a:rPr>
              <a:t>Engage stakeholders</a:t>
            </a:r>
          </a:p>
          <a:p>
            <a:pPr marL="0" indent="0">
              <a:buNone/>
            </a:pPr>
            <a:endParaRPr lang="en-US" sz="3300" dirty="0"/>
          </a:p>
        </p:txBody>
      </p:sp>
      <p:grpSp>
        <p:nvGrpSpPr>
          <p:cNvPr id="5" name="Group 4">
            <a:extLst>
              <a:ext uri="{FF2B5EF4-FFF2-40B4-BE49-F238E27FC236}">
                <a16:creationId xmlns:a16="http://schemas.microsoft.com/office/drawing/2014/main" id="{E16B2C40-E434-4DF0-BDB6-4D490D13943F}"/>
              </a:ext>
            </a:extLst>
          </p:cNvPr>
          <p:cNvGrpSpPr/>
          <p:nvPr/>
        </p:nvGrpSpPr>
        <p:grpSpPr>
          <a:xfrm>
            <a:off x="5486400" y="2743200"/>
            <a:ext cx="3343382" cy="2828600"/>
            <a:chOff x="5343418" y="1697362"/>
            <a:chExt cx="3343382" cy="2828600"/>
          </a:xfrm>
        </p:grpSpPr>
        <p:sp>
          <p:nvSpPr>
            <p:cNvPr id="4" name="Rectangle 3">
              <a:extLst>
                <a:ext uri="{FF2B5EF4-FFF2-40B4-BE49-F238E27FC236}">
                  <a16:creationId xmlns:a16="http://schemas.microsoft.com/office/drawing/2014/main" id="{80F87DC4-CC06-4D80-ACB0-38D9DCDA847A}"/>
                </a:ext>
              </a:extLst>
            </p:cNvPr>
            <p:cNvSpPr/>
            <p:nvPr/>
          </p:nvSpPr>
          <p:spPr>
            <a:xfrm>
              <a:off x="6248400" y="2332038"/>
              <a:ext cx="1524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74EA157A-825C-41DC-B88A-E8CFEA065DBD}"/>
                </a:ext>
              </a:extLst>
            </p:cNvPr>
            <p:cNvSpPr/>
            <p:nvPr/>
          </p:nvSpPr>
          <p:spPr>
            <a:xfrm>
              <a:off x="7162800" y="3610706"/>
              <a:ext cx="1524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561E373-FA0B-4382-97A6-5CCB5A8A6AD8}"/>
                </a:ext>
              </a:extLst>
            </p:cNvPr>
            <p:cNvSpPr/>
            <p:nvPr/>
          </p:nvSpPr>
          <p:spPr>
            <a:xfrm>
              <a:off x="5343418" y="3611562"/>
              <a:ext cx="1524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Connector: Elbow 9">
              <a:extLst>
                <a:ext uri="{FF2B5EF4-FFF2-40B4-BE49-F238E27FC236}">
                  <a16:creationId xmlns:a16="http://schemas.microsoft.com/office/drawing/2014/main" id="{C414E4A8-4899-4541-A59E-D3480E0A97FD}"/>
                </a:ext>
              </a:extLst>
            </p:cNvPr>
            <p:cNvCxnSpPr>
              <a:stCxn id="4" idx="2"/>
              <a:endCxn id="6" idx="0"/>
            </p:cNvCxnSpPr>
            <p:nvPr/>
          </p:nvCxnSpPr>
          <p:spPr>
            <a:xfrm rot="16200000" flipH="1">
              <a:off x="7285466" y="2971372"/>
              <a:ext cx="364268" cy="91440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ctor: Elbow 11">
              <a:extLst>
                <a:ext uri="{FF2B5EF4-FFF2-40B4-BE49-F238E27FC236}">
                  <a16:creationId xmlns:a16="http://schemas.microsoft.com/office/drawing/2014/main" id="{A1CF0315-1811-433E-8088-19CF5AE2BBED}"/>
                </a:ext>
              </a:extLst>
            </p:cNvPr>
            <p:cNvCxnSpPr>
              <a:stCxn id="4" idx="2"/>
              <a:endCxn id="8" idx="0"/>
            </p:cNvCxnSpPr>
            <p:nvPr/>
          </p:nvCxnSpPr>
          <p:spPr>
            <a:xfrm rot="5400000">
              <a:off x="6375347" y="2976509"/>
              <a:ext cx="365124" cy="90498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A9C9FC2-B5CE-41F5-B782-B10735CF8E65}"/>
                </a:ext>
              </a:extLst>
            </p:cNvPr>
            <p:cNvSpPr txBox="1"/>
            <p:nvPr/>
          </p:nvSpPr>
          <p:spPr>
            <a:xfrm>
              <a:off x="6404612" y="1697362"/>
              <a:ext cx="1301959" cy="646331"/>
            </a:xfrm>
            <a:prstGeom prst="rect">
              <a:avLst/>
            </a:prstGeom>
            <a:noFill/>
          </p:spPr>
          <p:txBody>
            <a:bodyPr wrap="none" rtlCol="0">
              <a:spAutoFit/>
            </a:bodyPr>
            <a:lstStyle/>
            <a:p>
              <a:pPr algn="ctr"/>
              <a:r>
                <a:rPr lang="en-US" dirty="0"/>
                <a:t>Generic SPI </a:t>
              </a:r>
            </a:p>
            <a:p>
              <a:pPr algn="ctr"/>
              <a:r>
                <a:rPr lang="en-US" dirty="0"/>
                <a:t>Org Chart</a:t>
              </a:r>
            </a:p>
          </p:txBody>
        </p:sp>
        <p:sp>
          <p:nvSpPr>
            <p:cNvPr id="14" name="TextBox 13">
              <a:extLst>
                <a:ext uri="{FF2B5EF4-FFF2-40B4-BE49-F238E27FC236}">
                  <a16:creationId xmlns:a16="http://schemas.microsoft.com/office/drawing/2014/main" id="{DD1AF921-186E-47DD-A323-CBF09A0A3260}"/>
                </a:ext>
              </a:extLst>
            </p:cNvPr>
            <p:cNvSpPr txBox="1"/>
            <p:nvPr/>
          </p:nvSpPr>
          <p:spPr>
            <a:xfrm>
              <a:off x="6359740" y="2526255"/>
              <a:ext cx="1301318" cy="369332"/>
            </a:xfrm>
            <a:prstGeom prst="rect">
              <a:avLst/>
            </a:prstGeom>
            <a:noFill/>
          </p:spPr>
          <p:txBody>
            <a:bodyPr wrap="none" rtlCol="0">
              <a:spAutoFit/>
            </a:bodyPr>
            <a:lstStyle/>
            <a:p>
              <a:r>
                <a:rPr lang="en-US" dirty="0"/>
                <a:t>Stakeholder</a:t>
              </a:r>
            </a:p>
          </p:txBody>
        </p:sp>
        <p:sp>
          <p:nvSpPr>
            <p:cNvPr id="16" name="TextBox 15">
              <a:extLst>
                <a:ext uri="{FF2B5EF4-FFF2-40B4-BE49-F238E27FC236}">
                  <a16:creationId xmlns:a16="http://schemas.microsoft.com/office/drawing/2014/main" id="{5122D450-3C82-4025-9EA2-D2C874608E97}"/>
                </a:ext>
              </a:extLst>
            </p:cNvPr>
            <p:cNvSpPr txBox="1"/>
            <p:nvPr/>
          </p:nvSpPr>
          <p:spPr>
            <a:xfrm>
              <a:off x="5614154" y="3765331"/>
              <a:ext cx="1301318" cy="646331"/>
            </a:xfrm>
            <a:prstGeom prst="rect">
              <a:avLst/>
            </a:prstGeom>
            <a:noFill/>
          </p:spPr>
          <p:txBody>
            <a:bodyPr wrap="none" rtlCol="0">
              <a:spAutoFit/>
            </a:bodyPr>
            <a:lstStyle/>
            <a:p>
              <a:r>
                <a:rPr lang="en-US" dirty="0"/>
                <a:t>Industry </a:t>
              </a:r>
            </a:p>
            <a:p>
              <a:r>
                <a:rPr lang="en-US" dirty="0"/>
                <a:t>Stakeholder</a:t>
              </a:r>
            </a:p>
          </p:txBody>
        </p:sp>
        <p:sp>
          <p:nvSpPr>
            <p:cNvPr id="18" name="TextBox 17">
              <a:extLst>
                <a:ext uri="{FF2B5EF4-FFF2-40B4-BE49-F238E27FC236}">
                  <a16:creationId xmlns:a16="http://schemas.microsoft.com/office/drawing/2014/main" id="{04033C0F-DDA0-4B93-BD62-B3D4DF7BCD9E}"/>
                </a:ext>
              </a:extLst>
            </p:cNvPr>
            <p:cNvSpPr txBox="1"/>
            <p:nvPr/>
          </p:nvSpPr>
          <p:spPr>
            <a:xfrm>
              <a:off x="7274141" y="3790308"/>
              <a:ext cx="1189621" cy="369332"/>
            </a:xfrm>
            <a:prstGeom prst="rect">
              <a:avLst/>
            </a:prstGeom>
            <a:noFill/>
          </p:spPr>
          <p:txBody>
            <a:bodyPr wrap="none" rtlCol="0">
              <a:spAutoFit/>
            </a:bodyPr>
            <a:lstStyle/>
            <a:p>
              <a:r>
                <a:rPr lang="en-US" dirty="0"/>
                <a:t>Innovation</a:t>
              </a:r>
            </a:p>
          </p:txBody>
        </p:sp>
      </p:grpSp>
    </p:spTree>
    <p:extLst>
      <p:ext uri="{BB962C8B-B14F-4D97-AF65-F5344CB8AC3E}">
        <p14:creationId xmlns:p14="http://schemas.microsoft.com/office/powerpoint/2010/main" val="774084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0" y="381000"/>
            <a:ext cx="9144000" cy="1143000"/>
          </a:xfrm>
        </p:spPr>
        <p:txBody>
          <a:bodyPr>
            <a:normAutofit/>
          </a:bodyPr>
          <a:lstStyle/>
          <a:p>
            <a:pPr algn="ctr" eaLnBrk="1" hangingPunct="1"/>
            <a:r>
              <a:rPr lang="en-US" sz="3600" b="1" dirty="0">
                <a:solidFill>
                  <a:srgbClr val="000000"/>
                </a:solidFill>
                <a:latin typeface="Calibri" charset="0"/>
              </a:rPr>
              <a:t>Expectations: ERC </a:t>
            </a:r>
            <a:r>
              <a:rPr lang="en-US" sz="3600" b="1" dirty="0">
                <a:solidFill>
                  <a:srgbClr val="000000"/>
                </a:solidFill>
                <a:latin typeface="Calibri" charset="0"/>
                <a:cs typeface="+mj-cs"/>
              </a:rPr>
              <a:t>Innovation Ecosystem</a:t>
            </a:r>
          </a:p>
        </p:txBody>
      </p:sp>
      <p:sp>
        <p:nvSpPr>
          <p:cNvPr id="20482" name="Rectangle 3"/>
          <p:cNvSpPr>
            <a:spLocks noGrp="1" noChangeArrowheads="1"/>
          </p:cNvSpPr>
          <p:nvPr>
            <p:ph idx="1"/>
          </p:nvPr>
        </p:nvSpPr>
        <p:spPr>
          <a:xfrm>
            <a:off x="381000" y="1281112"/>
            <a:ext cx="8382000" cy="5257800"/>
          </a:xfrm>
        </p:spPr>
        <p:txBody>
          <a:bodyPr>
            <a:noAutofit/>
          </a:bodyPr>
          <a:lstStyle/>
          <a:p>
            <a:pPr eaLnBrk="1" hangingPunct="1">
              <a:lnSpc>
                <a:spcPct val="90000"/>
              </a:lnSpc>
            </a:pPr>
            <a:r>
              <a:rPr lang="en-US" dirty="0">
                <a:latin typeface="+mj-lt"/>
                <a:ea typeface="ＭＳ Ｐゴシック" charset="0"/>
                <a:cs typeface="ＭＳ Ｐゴシック" charset="0"/>
              </a:rPr>
              <a:t>Form strategic partnerships with core </a:t>
            </a:r>
            <a:r>
              <a:rPr lang="en-US" u="sng" dirty="0">
                <a:latin typeface="+mj-lt"/>
                <a:ea typeface="ＭＳ Ｐゴシック" charset="0"/>
                <a:cs typeface="ＭＳ Ｐゴシック" charset="0"/>
              </a:rPr>
              <a:t>industrial/practitioner stakeholders</a:t>
            </a:r>
            <a:endParaRPr lang="en-US" dirty="0">
              <a:latin typeface="+mj-lt"/>
              <a:ea typeface="ＭＳ Ｐゴシック" charset="0"/>
              <a:cs typeface="ＭＳ Ｐゴシック" charset="0"/>
            </a:endParaRPr>
          </a:p>
          <a:p>
            <a:pPr eaLnBrk="1" hangingPunct="1">
              <a:lnSpc>
                <a:spcPct val="90000"/>
              </a:lnSpc>
              <a:buSzPct val="75000"/>
            </a:pPr>
            <a:r>
              <a:rPr lang="en-US" dirty="0">
                <a:latin typeface="+mj-lt"/>
                <a:ea typeface="ＭＳ Ｐゴシック" charset="0"/>
              </a:rPr>
              <a:t>Speed the </a:t>
            </a:r>
            <a:r>
              <a:rPr lang="en-US" u="sng" dirty="0">
                <a:latin typeface="+mj-lt"/>
                <a:ea typeface="ＭＳ Ｐゴシック" charset="0"/>
              </a:rPr>
              <a:t>translation of research</a:t>
            </a:r>
            <a:r>
              <a:rPr lang="en-US" dirty="0">
                <a:latin typeface="+mj-lt"/>
                <a:ea typeface="ＭＳ Ｐゴシック" charset="0"/>
              </a:rPr>
              <a:t> into new processes and products as guided by the logic model</a:t>
            </a:r>
          </a:p>
          <a:p>
            <a:pPr eaLnBrk="1" hangingPunct="1">
              <a:lnSpc>
                <a:spcPct val="90000"/>
              </a:lnSpc>
            </a:pPr>
            <a:r>
              <a:rPr lang="en-US" dirty="0">
                <a:latin typeface="+mj-lt"/>
                <a:ea typeface="ＭＳ Ｐゴシック" charset="0"/>
                <a:cs typeface="ＭＳ Ｐゴシック" charset="0"/>
              </a:rPr>
              <a:t>Engage all </a:t>
            </a:r>
            <a:r>
              <a:rPr lang="en-US" u="sng" dirty="0">
                <a:latin typeface="+mj-lt"/>
                <a:ea typeface="ＭＳ Ｐゴシック" charset="0"/>
                <a:cs typeface="ＭＳ Ｐゴシック" charset="0"/>
              </a:rPr>
              <a:t>stakeholders</a:t>
            </a:r>
            <a:r>
              <a:rPr lang="en-US" dirty="0">
                <a:latin typeface="+mj-lt"/>
                <a:ea typeface="ＭＳ Ｐゴシック" charset="0"/>
                <a:cs typeface="ＭＳ Ｐゴシック" charset="0"/>
              </a:rPr>
              <a:t> </a:t>
            </a:r>
          </a:p>
          <a:p>
            <a:pPr eaLnBrk="1" hangingPunct="1">
              <a:lnSpc>
                <a:spcPct val="90000"/>
              </a:lnSpc>
            </a:pPr>
            <a:r>
              <a:rPr lang="en-US" dirty="0">
                <a:latin typeface="+mj-lt"/>
                <a:ea typeface="ＭＳ Ｐゴシック" charset="0"/>
                <a:cs typeface="ＭＳ Ｐゴシック" charset="0"/>
              </a:rPr>
              <a:t>Follow </a:t>
            </a:r>
            <a:r>
              <a:rPr lang="en-US" u="sng" dirty="0">
                <a:latin typeface="+mj-lt"/>
                <a:ea typeface="ＭＳ Ｐゴシック" charset="0"/>
                <a:cs typeface="ＭＳ Ｐゴシック" charset="0"/>
              </a:rPr>
              <a:t>best practices </a:t>
            </a:r>
            <a:r>
              <a:rPr lang="en-US" dirty="0">
                <a:latin typeface="+mj-lt"/>
                <a:ea typeface="ＭＳ Ｐゴシック" charset="0"/>
                <a:cs typeface="ＭＳ Ｐゴシック" charset="0"/>
              </a:rPr>
              <a:t>to optimize utilization of ERC</a:t>
            </a:r>
            <a:r>
              <a:rPr lang="ja-JP" altLang="en-US" dirty="0">
                <a:latin typeface="+mj-lt"/>
                <a:ea typeface="ＭＳ Ｐゴシック" charset="0"/>
                <a:cs typeface="ＭＳ Ｐゴシック" charset="0"/>
              </a:rPr>
              <a:t>’</a:t>
            </a:r>
            <a:r>
              <a:rPr lang="en-US" altLang="ja-JP" dirty="0">
                <a:latin typeface="+mj-lt"/>
                <a:ea typeface="ＭＳ Ｐゴシック" charset="0"/>
                <a:cs typeface="ＭＳ Ｐゴシック" charset="0"/>
              </a:rPr>
              <a:t>s knowledge/ technology advances</a:t>
            </a:r>
            <a:endParaRPr lang="en-US" altLang="ja-JP" u="sng" dirty="0">
              <a:latin typeface="+mj-lt"/>
              <a:ea typeface="ＭＳ Ｐゴシック" charset="0"/>
              <a:cs typeface="ＭＳ Ｐゴシック" charset="0"/>
            </a:endParaRPr>
          </a:p>
          <a:p>
            <a:pPr eaLnBrk="1" hangingPunct="1">
              <a:lnSpc>
                <a:spcPct val="90000"/>
              </a:lnSpc>
            </a:pPr>
            <a:r>
              <a:rPr lang="en-US" dirty="0">
                <a:latin typeface="+mj-lt"/>
                <a:ea typeface="ＭＳ Ｐゴシック" charset="0"/>
                <a:cs typeface="ＭＳ Ｐゴシック" charset="0"/>
              </a:rPr>
              <a:t>Foster </a:t>
            </a:r>
            <a:r>
              <a:rPr lang="en-US" u="sng" dirty="0">
                <a:latin typeface="+mj-lt"/>
                <a:ea typeface="ＭＳ Ｐゴシック" charset="0"/>
                <a:cs typeface="ＭＳ Ｐゴシック" charset="0"/>
              </a:rPr>
              <a:t>entrepreneurial culture</a:t>
            </a:r>
            <a:r>
              <a:rPr lang="en-US" dirty="0">
                <a:latin typeface="+mj-lt"/>
                <a:ea typeface="ＭＳ Ｐゴシック" charset="0"/>
                <a:cs typeface="ＭＳ Ｐゴシック" charset="0"/>
              </a:rPr>
              <a:t> by engage ERC students in all phases of the innovation process</a:t>
            </a:r>
            <a:r>
              <a:rPr lang="en-US" b="1" dirty="0">
                <a:latin typeface="+mj-lt"/>
                <a:ea typeface="ＭＳ Ｐゴシック" charset="0"/>
                <a:cs typeface="ＭＳ Ｐゴシック" charset="0"/>
              </a:rPr>
              <a:t> </a:t>
            </a:r>
            <a:endParaRPr lang="en-US" dirty="0">
              <a:latin typeface="+mj-lt"/>
              <a:ea typeface="ＭＳ Ｐゴシック" charset="0"/>
              <a:cs typeface="ＭＳ Ｐゴシック" charset="0"/>
            </a:endParaRPr>
          </a:p>
        </p:txBody>
      </p:sp>
      <p:sp>
        <p:nvSpPr>
          <p:cNvPr id="5" name="Slide Number Placeholder 1">
            <a:extLst>
              <a:ext uri="{FF2B5EF4-FFF2-40B4-BE49-F238E27FC236}">
                <a16:creationId xmlns:a16="http://schemas.microsoft.com/office/drawing/2014/main" id="{9D45EECE-1502-414F-8458-E32FD12D3FD8}"/>
              </a:ext>
            </a:extLst>
          </p:cNvPr>
          <p:cNvSpPr>
            <a:spLocks noGrp="1"/>
          </p:cNvSpPr>
          <p:nvPr>
            <p:ph type="sldNum" sz="quarter" idx="12"/>
          </p:nvPr>
        </p:nvSpPr>
        <p:spPr>
          <a:xfrm>
            <a:off x="6553200" y="6356350"/>
            <a:ext cx="2133600" cy="365125"/>
          </a:xfrm>
        </p:spPr>
        <p:txBody>
          <a:bodyPr/>
          <a:lstStyle/>
          <a:p>
            <a:fld id="{8148315D-BD21-4EAF-8E5A-350D39CA543D}" type="slidenum">
              <a:rPr lang="en-US" smtClean="0"/>
              <a:pPr/>
              <a:t>11</a:t>
            </a:fld>
            <a:endParaRPr lang="en-US" dirty="0"/>
          </a:p>
        </p:txBody>
      </p:sp>
    </p:spTree>
    <p:extLst>
      <p:ext uri="{BB962C8B-B14F-4D97-AF65-F5344CB8AC3E}">
        <p14:creationId xmlns:p14="http://schemas.microsoft.com/office/powerpoint/2010/main" val="2228900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2"/>
          <p:cNvSpPr>
            <a:spLocks noGrp="1"/>
          </p:cNvSpPr>
          <p:nvPr>
            <p:ph idx="1"/>
          </p:nvPr>
        </p:nvSpPr>
        <p:spPr>
          <a:xfrm>
            <a:off x="342900" y="1981200"/>
            <a:ext cx="8458200" cy="4679950"/>
          </a:xfrm>
        </p:spPr>
        <p:txBody>
          <a:bodyPr>
            <a:noAutofit/>
          </a:bodyPr>
          <a:lstStyle/>
          <a:p>
            <a:pPr eaLnBrk="1" hangingPunct="1"/>
            <a:r>
              <a:rPr lang="en-US" sz="3600" dirty="0">
                <a:ea typeface="ＭＳ Ｐゴシック" charset="0"/>
                <a:cs typeface="ＭＳ Ｐゴシック" charset="0"/>
              </a:rPr>
              <a:t>Partnership goals:  information exchange, technology transfer, and student impact</a:t>
            </a:r>
          </a:p>
          <a:p>
            <a:pPr eaLnBrk="1" hangingPunct="1"/>
            <a:r>
              <a:rPr lang="en-US" sz="3600" dirty="0">
                <a:ea typeface="ＭＳ Ｐゴシック" charset="0"/>
                <a:cs typeface="ＭＳ Ｐゴシック" charset="0"/>
              </a:rPr>
              <a:t>Establish Industry Advisory Board governed by a center-wide Membership Agreement and IP Policy—establishes policies, membership fees and benefits, etc.</a:t>
            </a:r>
          </a:p>
        </p:txBody>
      </p:sp>
      <p:sp>
        <p:nvSpPr>
          <p:cNvPr id="26626" name="Rectangle 2"/>
          <p:cNvSpPr>
            <a:spLocks noGrp="1" noChangeArrowheads="1"/>
          </p:cNvSpPr>
          <p:nvPr>
            <p:ph type="title"/>
          </p:nvPr>
        </p:nvSpPr>
        <p:spPr>
          <a:xfrm>
            <a:off x="0" y="533400"/>
            <a:ext cx="9144000" cy="1143000"/>
          </a:xfrm>
          <a:noFill/>
        </p:spPr>
        <p:txBody>
          <a:bodyPr>
            <a:noAutofit/>
          </a:bodyPr>
          <a:lstStyle/>
          <a:p>
            <a:pPr algn="ctr" eaLnBrk="1" hangingPunct="1"/>
            <a:r>
              <a:rPr lang="en-US" sz="3600" b="1" dirty="0">
                <a:solidFill>
                  <a:srgbClr val="000000"/>
                </a:solidFill>
                <a:latin typeface="Calibri" charset="0"/>
                <a:cs typeface="+mj-cs"/>
              </a:rPr>
              <a:t>ERC Partnerships with Stakeholders</a:t>
            </a:r>
            <a:br>
              <a:rPr lang="en-US" sz="3600" b="1" dirty="0">
                <a:solidFill>
                  <a:srgbClr val="000000"/>
                </a:solidFill>
                <a:latin typeface="Calibri" charset="0"/>
                <a:cs typeface="+mj-cs"/>
              </a:rPr>
            </a:br>
            <a:r>
              <a:rPr lang="en-US" sz="3600" b="1" dirty="0">
                <a:solidFill>
                  <a:srgbClr val="000000"/>
                </a:solidFill>
                <a:latin typeface="Calibri" charset="0"/>
                <a:cs typeface="+mj-cs"/>
              </a:rPr>
              <a:t>Foundation of Innovation Ecosystem</a:t>
            </a:r>
          </a:p>
        </p:txBody>
      </p:sp>
      <p:sp>
        <p:nvSpPr>
          <p:cNvPr id="5" name="Slide Number Placeholder 1">
            <a:extLst>
              <a:ext uri="{FF2B5EF4-FFF2-40B4-BE49-F238E27FC236}">
                <a16:creationId xmlns:a16="http://schemas.microsoft.com/office/drawing/2014/main" id="{F16BE152-5B68-4B5E-853A-4D4E4CAC5ADD}"/>
              </a:ext>
            </a:extLst>
          </p:cNvPr>
          <p:cNvSpPr>
            <a:spLocks noGrp="1"/>
          </p:cNvSpPr>
          <p:nvPr>
            <p:ph type="sldNum" sz="quarter" idx="12"/>
          </p:nvPr>
        </p:nvSpPr>
        <p:spPr>
          <a:xfrm>
            <a:off x="6553200" y="6356350"/>
            <a:ext cx="2133600" cy="365125"/>
          </a:xfrm>
        </p:spPr>
        <p:txBody>
          <a:bodyPr/>
          <a:lstStyle/>
          <a:p>
            <a:fld id="{8148315D-BD21-4EAF-8E5A-350D39CA543D}" type="slidenum">
              <a:rPr lang="en-US" smtClean="0"/>
              <a:pPr/>
              <a:t>12</a:t>
            </a:fld>
            <a:endParaRPr lang="en-US" dirty="0"/>
          </a:p>
        </p:txBody>
      </p:sp>
    </p:spTree>
    <p:extLst>
      <p:ext uri="{BB962C8B-B14F-4D97-AF65-F5344CB8AC3E}">
        <p14:creationId xmlns:p14="http://schemas.microsoft.com/office/powerpoint/2010/main" val="2966418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CA7FB-B575-4CA7-9447-A9DD8F92C496}"/>
              </a:ext>
            </a:extLst>
          </p:cNvPr>
          <p:cNvSpPr>
            <a:spLocks noGrp="1"/>
          </p:cNvSpPr>
          <p:nvPr>
            <p:ph type="title"/>
          </p:nvPr>
        </p:nvSpPr>
        <p:spPr>
          <a:xfrm>
            <a:off x="1066800" y="685800"/>
            <a:ext cx="6858000" cy="1143000"/>
          </a:xfrm>
        </p:spPr>
        <p:txBody>
          <a:bodyPr>
            <a:noAutofit/>
          </a:bodyPr>
          <a:lstStyle/>
          <a:p>
            <a:r>
              <a:rPr lang="en-US" sz="3600" b="1" dirty="0"/>
              <a:t>Expectations of SPI Director</a:t>
            </a:r>
          </a:p>
        </p:txBody>
      </p:sp>
      <p:sp>
        <p:nvSpPr>
          <p:cNvPr id="3" name="Slide Number Placeholder 2">
            <a:extLst>
              <a:ext uri="{FF2B5EF4-FFF2-40B4-BE49-F238E27FC236}">
                <a16:creationId xmlns:a16="http://schemas.microsoft.com/office/drawing/2014/main" id="{54038995-2887-4906-8E28-282A6749A503}"/>
              </a:ext>
            </a:extLst>
          </p:cNvPr>
          <p:cNvSpPr>
            <a:spLocks noGrp="1"/>
          </p:cNvSpPr>
          <p:nvPr>
            <p:ph type="sldNum" sz="quarter" idx="12"/>
          </p:nvPr>
        </p:nvSpPr>
        <p:spPr/>
        <p:txBody>
          <a:bodyPr/>
          <a:lstStyle/>
          <a:p>
            <a:fld id="{8148315D-BD21-4EAF-8E5A-350D39CA543D}" type="slidenum">
              <a:rPr lang="en-US" smtClean="0"/>
              <a:pPr/>
              <a:t>13</a:t>
            </a:fld>
            <a:endParaRPr lang="en-US"/>
          </a:p>
        </p:txBody>
      </p:sp>
      <p:sp>
        <p:nvSpPr>
          <p:cNvPr id="4" name="Content Placeholder 2">
            <a:extLst>
              <a:ext uri="{FF2B5EF4-FFF2-40B4-BE49-F238E27FC236}">
                <a16:creationId xmlns:a16="http://schemas.microsoft.com/office/drawing/2014/main" id="{079B1CDB-5215-49EE-8027-D90D56C2F5C0}"/>
              </a:ext>
            </a:extLst>
          </p:cNvPr>
          <p:cNvSpPr txBox="1">
            <a:spLocks/>
          </p:cNvSpPr>
          <p:nvPr/>
        </p:nvSpPr>
        <p:spPr>
          <a:xfrm>
            <a:off x="457200" y="2001969"/>
            <a:ext cx="4501362" cy="4191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ea typeface="ＭＳ Ｐゴシック" charset="0"/>
                <a:cs typeface="ＭＳ Ｐゴシック" charset="0"/>
              </a:rPr>
              <a:t>SPI Director is on the ERC Leadership team;</a:t>
            </a:r>
          </a:p>
          <a:p>
            <a:r>
              <a:rPr lang="en-US" sz="2400" dirty="0">
                <a:ea typeface="ＭＳ Ｐゴシック" charset="0"/>
                <a:cs typeface="ＭＳ Ｐゴシック" charset="0"/>
              </a:rPr>
              <a:t>Define for each functional group </a:t>
            </a:r>
          </a:p>
          <a:p>
            <a:pPr lvl="1"/>
            <a:r>
              <a:rPr lang="en-US" sz="2000" dirty="0">
                <a:ea typeface="ＭＳ Ｐゴシック" charset="0"/>
                <a:cs typeface="ＭＳ Ｐゴシック" charset="0"/>
              </a:rPr>
              <a:t>How often they group meets</a:t>
            </a:r>
          </a:p>
          <a:p>
            <a:pPr lvl="1"/>
            <a:r>
              <a:rPr lang="en-US" sz="2000" dirty="0">
                <a:ea typeface="ＭＳ Ｐゴシック" charset="0"/>
                <a:cs typeface="ＭＳ Ｐゴシック" charset="0"/>
              </a:rPr>
              <a:t>Do they provide SWOT analysis</a:t>
            </a:r>
          </a:p>
          <a:p>
            <a:r>
              <a:rPr lang="en-US" sz="2400" dirty="0">
                <a:ea typeface="ＭＳ Ｐゴシック" charset="0"/>
                <a:cs typeface="ＭＳ Ｐゴシック" charset="0"/>
              </a:rPr>
              <a:t>Provide input to strategic planning and project selection/evaluation</a:t>
            </a:r>
          </a:p>
        </p:txBody>
      </p:sp>
      <p:grpSp>
        <p:nvGrpSpPr>
          <p:cNvPr id="5" name="Group 4">
            <a:extLst>
              <a:ext uri="{FF2B5EF4-FFF2-40B4-BE49-F238E27FC236}">
                <a16:creationId xmlns:a16="http://schemas.microsoft.com/office/drawing/2014/main" id="{287CEDE4-FB1C-4246-8447-2D0594B45D67}"/>
              </a:ext>
            </a:extLst>
          </p:cNvPr>
          <p:cNvGrpSpPr/>
          <p:nvPr/>
        </p:nvGrpSpPr>
        <p:grpSpPr>
          <a:xfrm>
            <a:off x="5181600" y="2438400"/>
            <a:ext cx="3343382" cy="2828600"/>
            <a:chOff x="5343418" y="1697362"/>
            <a:chExt cx="3343382" cy="2828600"/>
          </a:xfrm>
        </p:grpSpPr>
        <p:sp>
          <p:nvSpPr>
            <p:cNvPr id="6" name="Rectangle 5">
              <a:extLst>
                <a:ext uri="{FF2B5EF4-FFF2-40B4-BE49-F238E27FC236}">
                  <a16:creationId xmlns:a16="http://schemas.microsoft.com/office/drawing/2014/main" id="{D1D73842-E5C4-4EC0-8ABC-93D3700FB682}"/>
                </a:ext>
              </a:extLst>
            </p:cNvPr>
            <p:cNvSpPr/>
            <p:nvPr/>
          </p:nvSpPr>
          <p:spPr>
            <a:xfrm>
              <a:off x="6248400" y="2332038"/>
              <a:ext cx="1524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263E3E1-B2FE-4B28-B0B5-75B83602B461}"/>
                </a:ext>
              </a:extLst>
            </p:cNvPr>
            <p:cNvSpPr/>
            <p:nvPr/>
          </p:nvSpPr>
          <p:spPr>
            <a:xfrm>
              <a:off x="7162800" y="3610706"/>
              <a:ext cx="1524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4595EC8-80E2-4C4E-B347-92D1D71E99D4}"/>
                </a:ext>
              </a:extLst>
            </p:cNvPr>
            <p:cNvSpPr/>
            <p:nvPr/>
          </p:nvSpPr>
          <p:spPr>
            <a:xfrm>
              <a:off x="5343418" y="3611562"/>
              <a:ext cx="1524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Connector: Elbow 8">
              <a:extLst>
                <a:ext uri="{FF2B5EF4-FFF2-40B4-BE49-F238E27FC236}">
                  <a16:creationId xmlns:a16="http://schemas.microsoft.com/office/drawing/2014/main" id="{F82AF74B-09E1-453C-B5AC-A25634F6B7D7}"/>
                </a:ext>
              </a:extLst>
            </p:cNvPr>
            <p:cNvCxnSpPr>
              <a:stCxn id="6" idx="2"/>
              <a:endCxn id="7" idx="0"/>
            </p:cNvCxnSpPr>
            <p:nvPr/>
          </p:nvCxnSpPr>
          <p:spPr>
            <a:xfrm rot="16200000" flipH="1">
              <a:off x="7285466" y="2971372"/>
              <a:ext cx="364268" cy="91440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ctor: Elbow 9">
              <a:extLst>
                <a:ext uri="{FF2B5EF4-FFF2-40B4-BE49-F238E27FC236}">
                  <a16:creationId xmlns:a16="http://schemas.microsoft.com/office/drawing/2014/main" id="{3F86A9D5-3A72-4F84-A4CC-8A8FC1213D65}"/>
                </a:ext>
              </a:extLst>
            </p:cNvPr>
            <p:cNvCxnSpPr>
              <a:stCxn id="6" idx="2"/>
              <a:endCxn id="8" idx="0"/>
            </p:cNvCxnSpPr>
            <p:nvPr/>
          </p:nvCxnSpPr>
          <p:spPr>
            <a:xfrm rot="5400000">
              <a:off x="6375347" y="2976509"/>
              <a:ext cx="365124" cy="90498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9D0E91C-1112-4976-B72D-365F64DB9FF1}"/>
                </a:ext>
              </a:extLst>
            </p:cNvPr>
            <p:cNvSpPr txBox="1"/>
            <p:nvPr/>
          </p:nvSpPr>
          <p:spPr>
            <a:xfrm>
              <a:off x="6404612" y="1697362"/>
              <a:ext cx="1301959" cy="646331"/>
            </a:xfrm>
            <a:prstGeom prst="rect">
              <a:avLst/>
            </a:prstGeom>
            <a:noFill/>
          </p:spPr>
          <p:txBody>
            <a:bodyPr wrap="none" rtlCol="0">
              <a:spAutoFit/>
            </a:bodyPr>
            <a:lstStyle/>
            <a:p>
              <a:pPr algn="ctr"/>
              <a:r>
                <a:rPr lang="en-US" dirty="0"/>
                <a:t>Generic SPI </a:t>
              </a:r>
            </a:p>
            <a:p>
              <a:pPr algn="ctr"/>
              <a:r>
                <a:rPr lang="en-US" dirty="0"/>
                <a:t>Org Chart</a:t>
              </a:r>
            </a:p>
          </p:txBody>
        </p:sp>
        <p:sp>
          <p:nvSpPr>
            <p:cNvPr id="12" name="TextBox 11">
              <a:extLst>
                <a:ext uri="{FF2B5EF4-FFF2-40B4-BE49-F238E27FC236}">
                  <a16:creationId xmlns:a16="http://schemas.microsoft.com/office/drawing/2014/main" id="{D85BE570-FE70-46CF-8934-74D52A510E16}"/>
                </a:ext>
              </a:extLst>
            </p:cNvPr>
            <p:cNvSpPr txBox="1"/>
            <p:nvPr/>
          </p:nvSpPr>
          <p:spPr>
            <a:xfrm>
              <a:off x="6359740" y="2526255"/>
              <a:ext cx="1301318" cy="369332"/>
            </a:xfrm>
            <a:prstGeom prst="rect">
              <a:avLst/>
            </a:prstGeom>
            <a:noFill/>
          </p:spPr>
          <p:txBody>
            <a:bodyPr wrap="none" rtlCol="0">
              <a:spAutoFit/>
            </a:bodyPr>
            <a:lstStyle/>
            <a:p>
              <a:r>
                <a:rPr lang="en-US" dirty="0"/>
                <a:t>Stakeholder</a:t>
              </a:r>
            </a:p>
          </p:txBody>
        </p:sp>
        <p:sp>
          <p:nvSpPr>
            <p:cNvPr id="13" name="TextBox 12">
              <a:extLst>
                <a:ext uri="{FF2B5EF4-FFF2-40B4-BE49-F238E27FC236}">
                  <a16:creationId xmlns:a16="http://schemas.microsoft.com/office/drawing/2014/main" id="{94CCE0E4-2148-4B6D-A835-A8FCB9D0C91D}"/>
                </a:ext>
              </a:extLst>
            </p:cNvPr>
            <p:cNvSpPr txBox="1"/>
            <p:nvPr/>
          </p:nvSpPr>
          <p:spPr>
            <a:xfrm>
              <a:off x="5614154" y="3765331"/>
              <a:ext cx="1301318" cy="646331"/>
            </a:xfrm>
            <a:prstGeom prst="rect">
              <a:avLst/>
            </a:prstGeom>
            <a:noFill/>
          </p:spPr>
          <p:txBody>
            <a:bodyPr wrap="none" rtlCol="0">
              <a:spAutoFit/>
            </a:bodyPr>
            <a:lstStyle/>
            <a:p>
              <a:r>
                <a:rPr lang="en-US" dirty="0"/>
                <a:t>Industry </a:t>
              </a:r>
            </a:p>
            <a:p>
              <a:r>
                <a:rPr lang="en-US" dirty="0"/>
                <a:t>Stakeholder</a:t>
              </a:r>
            </a:p>
          </p:txBody>
        </p:sp>
        <p:sp>
          <p:nvSpPr>
            <p:cNvPr id="14" name="TextBox 13">
              <a:extLst>
                <a:ext uri="{FF2B5EF4-FFF2-40B4-BE49-F238E27FC236}">
                  <a16:creationId xmlns:a16="http://schemas.microsoft.com/office/drawing/2014/main" id="{AAAD78EE-46B1-4F06-A447-5BAAAE560598}"/>
                </a:ext>
              </a:extLst>
            </p:cNvPr>
            <p:cNvSpPr txBox="1"/>
            <p:nvPr/>
          </p:nvSpPr>
          <p:spPr>
            <a:xfrm>
              <a:off x="7274141" y="3790308"/>
              <a:ext cx="1189621" cy="369332"/>
            </a:xfrm>
            <a:prstGeom prst="rect">
              <a:avLst/>
            </a:prstGeom>
            <a:noFill/>
          </p:spPr>
          <p:txBody>
            <a:bodyPr wrap="none" rtlCol="0">
              <a:spAutoFit/>
            </a:bodyPr>
            <a:lstStyle/>
            <a:p>
              <a:r>
                <a:rPr lang="en-US" dirty="0"/>
                <a:t>Innovation</a:t>
              </a:r>
            </a:p>
          </p:txBody>
        </p:sp>
      </p:grpSp>
    </p:spTree>
    <p:extLst>
      <p:ext uri="{BB962C8B-B14F-4D97-AF65-F5344CB8AC3E}">
        <p14:creationId xmlns:p14="http://schemas.microsoft.com/office/powerpoint/2010/main" val="3218456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026"/>
          <p:cNvSpPr>
            <a:spLocks noGrp="1" noChangeArrowheads="1"/>
          </p:cNvSpPr>
          <p:nvPr>
            <p:ph type="title"/>
          </p:nvPr>
        </p:nvSpPr>
        <p:spPr>
          <a:xfrm>
            <a:off x="1066800" y="244475"/>
            <a:ext cx="7010400" cy="1524000"/>
          </a:xfrm>
          <a:noFill/>
        </p:spPr>
        <p:txBody>
          <a:bodyPr>
            <a:noAutofit/>
          </a:bodyPr>
          <a:lstStyle/>
          <a:p>
            <a:pPr algn="ctr" eaLnBrk="1" hangingPunct="1"/>
            <a:r>
              <a:rPr lang="en-US" sz="3600" b="1" dirty="0">
                <a:solidFill>
                  <a:srgbClr val="000000"/>
                </a:solidFill>
                <a:latin typeface="Calibri" charset="0"/>
                <a:cs typeface="+mj-cs"/>
              </a:rPr>
              <a:t>Roles and </a:t>
            </a:r>
            <a:r>
              <a:rPr lang="en-US" sz="3600" b="1" dirty="0">
                <a:solidFill>
                  <a:srgbClr val="000000"/>
                </a:solidFill>
                <a:latin typeface="Calibri" charset="0"/>
              </a:rPr>
              <a:t>R</a:t>
            </a:r>
            <a:r>
              <a:rPr lang="en-US" sz="3600" b="1" dirty="0">
                <a:solidFill>
                  <a:srgbClr val="000000"/>
                </a:solidFill>
                <a:latin typeface="Calibri" charset="0"/>
                <a:cs typeface="+mj-cs"/>
              </a:rPr>
              <a:t>esponsibility for Industry Management Function</a:t>
            </a:r>
          </a:p>
        </p:txBody>
      </p:sp>
      <p:sp>
        <p:nvSpPr>
          <p:cNvPr id="27650" name="Rectangle 1027"/>
          <p:cNvSpPr>
            <a:spLocks noGrp="1" noChangeArrowheads="1"/>
          </p:cNvSpPr>
          <p:nvPr>
            <p:ph type="body" idx="1"/>
          </p:nvPr>
        </p:nvSpPr>
        <p:spPr>
          <a:xfrm>
            <a:off x="304800" y="1768475"/>
            <a:ext cx="8610600" cy="4479925"/>
          </a:xfrm>
          <a:noFill/>
        </p:spPr>
        <p:txBody>
          <a:bodyPr>
            <a:normAutofit/>
          </a:bodyPr>
          <a:lstStyle/>
          <a:p>
            <a:pPr eaLnBrk="1" hangingPunct="1">
              <a:spcBef>
                <a:spcPct val="40000"/>
              </a:spcBef>
            </a:pPr>
            <a:r>
              <a:rPr lang="en-US" dirty="0">
                <a:ea typeface="ＭＳ Ｐゴシック" charset="0"/>
                <a:cs typeface="ＭＳ Ｐゴシック" charset="0"/>
              </a:rPr>
              <a:t>Set vision and strategic plan for industry </a:t>
            </a:r>
          </a:p>
          <a:p>
            <a:pPr eaLnBrk="1" hangingPunct="1">
              <a:spcBef>
                <a:spcPct val="40000"/>
              </a:spcBef>
            </a:pPr>
            <a:r>
              <a:rPr lang="en-US" dirty="0">
                <a:ea typeface="ＭＳ Ｐゴシック" charset="0"/>
                <a:cs typeface="ＭＳ Ｐゴシック" charset="0"/>
              </a:rPr>
              <a:t>Market ERC to industry across the IAB value chain</a:t>
            </a:r>
          </a:p>
          <a:p>
            <a:pPr eaLnBrk="1" hangingPunct="1">
              <a:spcBef>
                <a:spcPct val="40000"/>
              </a:spcBef>
            </a:pPr>
            <a:r>
              <a:rPr lang="en-US" dirty="0">
                <a:ea typeface="ＭＳ Ｐゴシック" charset="0"/>
                <a:cs typeface="ＭＳ Ｐゴシック" charset="0"/>
              </a:rPr>
              <a:t>Develops and finalizes cross-university membership agreement and IP policy</a:t>
            </a:r>
          </a:p>
          <a:p>
            <a:pPr eaLnBrk="1" hangingPunct="1">
              <a:spcBef>
                <a:spcPct val="40000"/>
              </a:spcBef>
            </a:pPr>
            <a:r>
              <a:rPr lang="en-US" dirty="0">
                <a:ea typeface="ＭＳ Ｐゴシック" charset="0"/>
                <a:cs typeface="ＭＳ Ｐゴシック" charset="0"/>
              </a:rPr>
              <a:t>Finalizes Industry partner membership agreement and seals the deal to collect  fees</a:t>
            </a:r>
          </a:p>
        </p:txBody>
      </p:sp>
      <p:sp>
        <p:nvSpPr>
          <p:cNvPr id="5" name="Slide Number Placeholder 1">
            <a:extLst>
              <a:ext uri="{FF2B5EF4-FFF2-40B4-BE49-F238E27FC236}">
                <a16:creationId xmlns:a16="http://schemas.microsoft.com/office/drawing/2014/main" id="{F5FDD71D-4A01-4F68-9B12-F59768769795}"/>
              </a:ext>
            </a:extLst>
          </p:cNvPr>
          <p:cNvSpPr>
            <a:spLocks noGrp="1"/>
          </p:cNvSpPr>
          <p:nvPr>
            <p:ph type="sldNum" sz="quarter" idx="12"/>
          </p:nvPr>
        </p:nvSpPr>
        <p:spPr>
          <a:xfrm>
            <a:off x="6553200" y="6356350"/>
            <a:ext cx="2133600" cy="365125"/>
          </a:xfrm>
        </p:spPr>
        <p:txBody>
          <a:bodyPr/>
          <a:lstStyle/>
          <a:p>
            <a:fld id="{8148315D-BD21-4EAF-8E5A-350D39CA543D}" type="slidenum">
              <a:rPr lang="en-US" smtClean="0"/>
              <a:pPr/>
              <a:t>14</a:t>
            </a:fld>
            <a:endParaRPr lang="en-US" dirty="0"/>
          </a:p>
        </p:txBody>
      </p:sp>
      <p:sp>
        <p:nvSpPr>
          <p:cNvPr id="2" name="TextBox 1">
            <a:extLst>
              <a:ext uri="{FF2B5EF4-FFF2-40B4-BE49-F238E27FC236}">
                <a16:creationId xmlns:a16="http://schemas.microsoft.com/office/drawing/2014/main" id="{BB63DEE3-01B7-4C26-BAB3-27FD21C7FD33}"/>
              </a:ext>
            </a:extLst>
          </p:cNvPr>
          <p:cNvSpPr txBox="1"/>
          <p:nvPr/>
        </p:nvSpPr>
        <p:spPr>
          <a:xfrm>
            <a:off x="748363" y="5957129"/>
            <a:ext cx="5821681" cy="923330"/>
          </a:xfrm>
          <a:prstGeom prst="rect">
            <a:avLst/>
          </a:prstGeom>
          <a:noFill/>
        </p:spPr>
        <p:txBody>
          <a:bodyPr wrap="square" rtlCol="0">
            <a:spAutoFit/>
          </a:bodyPr>
          <a:lstStyle/>
          <a:p>
            <a:r>
              <a:rPr lang="en-US" dirty="0">
                <a:solidFill>
                  <a:srgbClr val="FF0000"/>
                </a:solidFill>
              </a:rPr>
              <a:t>See Chapter 5 of ERC Best practices Manual </a:t>
            </a:r>
          </a:p>
          <a:p>
            <a:r>
              <a:rPr lang="en-US" dirty="0">
                <a:solidFill>
                  <a:srgbClr val="FF0000"/>
                </a:solidFill>
                <a:hlinkClick r:id="rId2"/>
              </a:rPr>
              <a:t>https://erc-assoc.org/best_practices/best-practices-manual</a:t>
            </a:r>
            <a:r>
              <a:rPr lang="en-US" dirty="0">
                <a:solidFill>
                  <a:srgbClr val="FF0000"/>
                </a:solidFill>
              </a:rPr>
              <a:t> </a:t>
            </a:r>
          </a:p>
          <a:p>
            <a:endParaRPr lang="en-US" dirty="0">
              <a:solidFill>
                <a:srgbClr val="FF0000"/>
              </a:solidFill>
            </a:endParaRPr>
          </a:p>
        </p:txBody>
      </p:sp>
    </p:spTree>
    <p:extLst>
      <p:ext uri="{BB962C8B-B14F-4D97-AF65-F5344CB8AC3E}">
        <p14:creationId xmlns:p14="http://schemas.microsoft.com/office/powerpoint/2010/main" val="267703276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a:extLst>
              <a:ext uri="{FF2B5EF4-FFF2-40B4-BE49-F238E27FC236}">
                <a16:creationId xmlns:a16="http://schemas.microsoft.com/office/drawing/2014/main" id="{74ED1867-0D7D-46A7-8EA6-893D9AF42462}"/>
              </a:ext>
            </a:extLst>
          </p:cNvPr>
          <p:cNvSpPr txBox="1">
            <a:spLocks noChangeArrowheads="1"/>
          </p:cNvSpPr>
          <p:nvPr/>
        </p:nvSpPr>
        <p:spPr bwMode="auto">
          <a:xfrm>
            <a:off x="935887" y="168235"/>
            <a:ext cx="7191249" cy="107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33CC"/>
              </a:buClr>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rgbClr val="FF0000"/>
              </a:buClr>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0000"/>
              </a:buClr>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0033CC"/>
              </a:buClr>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0033CC"/>
              </a:buClr>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0033CC"/>
              </a:buClr>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0033CC"/>
              </a:buClr>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0033CC"/>
              </a:buClr>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ClrTx/>
              <a:buFontTx/>
              <a:buNone/>
            </a:pPr>
            <a:r>
              <a:rPr lang="en-US" altLang="en-US" sz="3600" b="1" dirty="0">
                <a:latin typeface="+mj-lt"/>
              </a:rPr>
              <a:t>Members in MIRTHE’s Industry Value Chain</a:t>
            </a:r>
            <a:endParaRPr lang="en-US" altLang="en-US" sz="3600" b="1" dirty="0">
              <a:solidFill>
                <a:schemeClr val="tx2"/>
              </a:solidFill>
              <a:latin typeface="+mj-lt"/>
            </a:endParaRPr>
          </a:p>
        </p:txBody>
      </p:sp>
      <p:sp>
        <p:nvSpPr>
          <p:cNvPr id="7" name="Text Box 2">
            <a:extLst>
              <a:ext uri="{FF2B5EF4-FFF2-40B4-BE49-F238E27FC236}">
                <a16:creationId xmlns:a16="http://schemas.microsoft.com/office/drawing/2014/main" id="{156FAC96-7EF1-4939-B06F-BAC8C50DCABC}"/>
              </a:ext>
            </a:extLst>
          </p:cNvPr>
          <p:cNvSpPr txBox="1">
            <a:spLocks noChangeArrowheads="1"/>
          </p:cNvSpPr>
          <p:nvPr/>
        </p:nvSpPr>
        <p:spPr bwMode="auto">
          <a:xfrm>
            <a:off x="241300" y="5453063"/>
            <a:ext cx="1154113" cy="623887"/>
          </a:xfrm>
          <a:prstGeom prst="rect">
            <a:avLst/>
          </a:prstGeom>
          <a:ln>
            <a:noFill/>
            <a:headEnd/>
            <a:tailEnd/>
          </a:ln>
        </p:spPr>
        <p:style>
          <a:lnRef idx="2">
            <a:schemeClr val="dk1"/>
          </a:lnRef>
          <a:fillRef idx="1">
            <a:schemeClr val="lt1"/>
          </a:fillRef>
          <a:effectRef idx="0">
            <a:schemeClr val="dk1"/>
          </a:effectRef>
          <a:fontRef idx="minor">
            <a:schemeClr val="dk1"/>
          </a:fontRef>
        </p:style>
        <p:txBody>
          <a:bodyPr>
            <a:spAutoFit/>
          </a:bodyPr>
          <a:lstStyle/>
          <a:p>
            <a:pPr eaLnBrk="1" hangingPunct="1">
              <a:lnSpc>
                <a:spcPct val="115000"/>
              </a:lnSpc>
              <a:spcBef>
                <a:spcPts val="0"/>
              </a:spcBef>
              <a:spcAft>
                <a:spcPts val="0"/>
              </a:spcAft>
              <a:defRPr/>
            </a:pPr>
            <a:r>
              <a:rPr lang="en-US" sz="1000" dirty="0">
                <a:ea typeface="Calibri"/>
                <a:cs typeface="Times New Roman"/>
              </a:rPr>
              <a:t>National Laboratories – early  adopters </a:t>
            </a:r>
          </a:p>
        </p:txBody>
      </p:sp>
      <p:sp>
        <p:nvSpPr>
          <p:cNvPr id="8" name="Text Box 2">
            <a:extLst>
              <a:ext uri="{FF2B5EF4-FFF2-40B4-BE49-F238E27FC236}">
                <a16:creationId xmlns:a16="http://schemas.microsoft.com/office/drawing/2014/main" id="{7F916ACE-0922-470C-9C54-07117F75CB01}"/>
              </a:ext>
            </a:extLst>
          </p:cNvPr>
          <p:cNvSpPr txBox="1">
            <a:spLocks noChangeArrowheads="1"/>
          </p:cNvSpPr>
          <p:nvPr/>
        </p:nvSpPr>
        <p:spPr bwMode="auto">
          <a:xfrm>
            <a:off x="241300" y="3128963"/>
            <a:ext cx="1038225" cy="554037"/>
          </a:xfrm>
          <a:prstGeom prst="rect">
            <a:avLst/>
          </a:prstGeom>
          <a:ln>
            <a:noFill/>
            <a:headEnd/>
            <a:tailEnd/>
          </a:ln>
        </p:spPr>
        <p:style>
          <a:lnRef idx="2">
            <a:schemeClr val="dk1"/>
          </a:lnRef>
          <a:fillRef idx="1">
            <a:schemeClr val="lt1"/>
          </a:fillRef>
          <a:effectRef idx="0">
            <a:schemeClr val="dk1"/>
          </a:effectRef>
          <a:fontRef idx="minor">
            <a:schemeClr val="dk1"/>
          </a:fontRef>
        </p:style>
        <p:txBody>
          <a:bodyPr>
            <a:spAutoFit/>
          </a:bodyPr>
          <a:lstStyle/>
          <a:p>
            <a:pPr algn="ctr" eaLnBrk="1" hangingPunct="1">
              <a:spcBef>
                <a:spcPts val="0"/>
              </a:spcBef>
              <a:spcAft>
                <a:spcPts val="0"/>
              </a:spcAft>
              <a:defRPr/>
            </a:pPr>
            <a:r>
              <a:rPr lang="en-US" sz="1000" dirty="0">
                <a:ea typeface="Calibri"/>
                <a:cs typeface="Times New Roman"/>
              </a:rPr>
              <a:t>Small/large</a:t>
            </a:r>
          </a:p>
          <a:p>
            <a:pPr algn="ctr" eaLnBrk="1" hangingPunct="1">
              <a:spcBef>
                <a:spcPts val="0"/>
              </a:spcBef>
              <a:spcAft>
                <a:spcPts val="0"/>
              </a:spcAft>
              <a:defRPr/>
            </a:pPr>
            <a:r>
              <a:rPr lang="en-US" sz="1000" dirty="0">
                <a:ea typeface="Calibri"/>
                <a:cs typeface="Times New Roman"/>
              </a:rPr>
              <a:t>Companies (R&amp;Ds)</a:t>
            </a:r>
          </a:p>
        </p:txBody>
      </p:sp>
      <p:pic>
        <p:nvPicPr>
          <p:cNvPr id="35846" name="Picture 7">
            <a:extLst>
              <a:ext uri="{FF2B5EF4-FFF2-40B4-BE49-F238E27FC236}">
                <a16:creationId xmlns:a16="http://schemas.microsoft.com/office/drawing/2014/main" id="{57A7D9D7-63F2-4001-9501-A69868A56F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9822" t="23714" r="5893" b="11858"/>
          <a:stretch>
            <a:fillRect/>
          </a:stretch>
        </p:blipFill>
        <p:spPr bwMode="auto">
          <a:xfrm>
            <a:off x="1485900" y="1581150"/>
            <a:ext cx="7405688" cy="4638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1">
            <a:extLst>
              <a:ext uri="{FF2B5EF4-FFF2-40B4-BE49-F238E27FC236}">
                <a16:creationId xmlns:a16="http://schemas.microsoft.com/office/drawing/2014/main" id="{5084B441-40AB-488D-8F53-C7FC2FB60BD6}"/>
              </a:ext>
            </a:extLst>
          </p:cNvPr>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41300" y="704850"/>
            <a:ext cx="1460480" cy="1460480"/>
          </a:xfrm>
          <a:prstGeom prst="rect">
            <a:avLst/>
          </a:prstGeom>
          <a:noFill/>
          <a:ln w="9525">
            <a:noFill/>
            <a:miter lim="800000"/>
            <a:headEnd/>
            <a:tailEnd/>
          </a:ln>
        </p:spPr>
      </p:pic>
      <p:sp>
        <p:nvSpPr>
          <p:cNvPr id="2" name="TextBox 1">
            <a:extLst>
              <a:ext uri="{FF2B5EF4-FFF2-40B4-BE49-F238E27FC236}">
                <a16:creationId xmlns:a16="http://schemas.microsoft.com/office/drawing/2014/main" id="{1A58B3B3-0B36-4D18-88D4-AD68A93CFE5F}"/>
              </a:ext>
            </a:extLst>
          </p:cNvPr>
          <p:cNvSpPr txBox="1"/>
          <p:nvPr/>
        </p:nvSpPr>
        <p:spPr>
          <a:xfrm>
            <a:off x="5029200" y="6442353"/>
            <a:ext cx="1660134" cy="307777"/>
          </a:xfrm>
          <a:prstGeom prst="rect">
            <a:avLst/>
          </a:prstGeom>
          <a:noFill/>
        </p:spPr>
        <p:txBody>
          <a:bodyPr wrap="none" rtlCol="0">
            <a:spAutoFit/>
          </a:bodyPr>
          <a:lstStyle/>
          <a:p>
            <a:r>
              <a:rPr lang="en-US" sz="1400" dirty="0"/>
              <a:t>Credit:  MIRTHE ERC</a:t>
            </a:r>
          </a:p>
        </p:txBody>
      </p:sp>
      <p:sp>
        <p:nvSpPr>
          <p:cNvPr id="10" name="Slide Number Placeholder 1">
            <a:extLst>
              <a:ext uri="{FF2B5EF4-FFF2-40B4-BE49-F238E27FC236}">
                <a16:creationId xmlns:a16="http://schemas.microsoft.com/office/drawing/2014/main" id="{967ED64E-2035-4794-ABEB-C40CBE679528}"/>
              </a:ext>
            </a:extLst>
          </p:cNvPr>
          <p:cNvSpPr>
            <a:spLocks noGrp="1"/>
          </p:cNvSpPr>
          <p:nvPr>
            <p:ph type="sldNum" sz="quarter" idx="12"/>
          </p:nvPr>
        </p:nvSpPr>
        <p:spPr>
          <a:xfrm>
            <a:off x="6553200" y="6356350"/>
            <a:ext cx="2133600" cy="365125"/>
          </a:xfrm>
        </p:spPr>
        <p:txBody>
          <a:bodyPr/>
          <a:lstStyle/>
          <a:p>
            <a:fld id="{8148315D-BD21-4EAF-8E5A-350D39CA543D}" type="slidenum">
              <a:rPr lang="en-US" smtClean="0"/>
              <a:pPr/>
              <a:t>15</a:t>
            </a:fld>
            <a:endParaRPr lang="en-US" dirty="0"/>
          </a:p>
        </p:txBody>
      </p:sp>
    </p:spTree>
    <p:extLst>
      <p:ext uri="{BB962C8B-B14F-4D97-AF65-F5344CB8AC3E}">
        <p14:creationId xmlns:p14="http://schemas.microsoft.com/office/powerpoint/2010/main" val="4271481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7"/>
          <p:cNvSpPr>
            <a:spLocks noGrp="1" noChangeArrowheads="1"/>
          </p:cNvSpPr>
          <p:nvPr>
            <p:ph type="body" idx="1"/>
          </p:nvPr>
        </p:nvSpPr>
        <p:spPr>
          <a:xfrm>
            <a:off x="304800" y="1768475"/>
            <a:ext cx="8610600" cy="3641725"/>
          </a:xfrm>
          <a:noFill/>
        </p:spPr>
        <p:txBody>
          <a:bodyPr>
            <a:normAutofit/>
          </a:bodyPr>
          <a:lstStyle/>
          <a:p>
            <a:pPr eaLnBrk="1" hangingPunct="1">
              <a:spcBef>
                <a:spcPct val="40000"/>
              </a:spcBef>
            </a:pPr>
            <a:r>
              <a:rPr lang="en-US" sz="2800" dirty="0">
                <a:ea typeface="ＭＳ Ｐゴシック" charset="0"/>
                <a:cs typeface="ＭＳ Ｐゴシック" charset="0"/>
              </a:rPr>
              <a:t>Manages the translational research process</a:t>
            </a:r>
          </a:p>
          <a:p>
            <a:pPr eaLnBrk="1" hangingPunct="1">
              <a:spcBef>
                <a:spcPct val="40000"/>
              </a:spcBef>
            </a:pPr>
            <a:r>
              <a:rPr lang="en-US" sz="2800" dirty="0">
                <a:ea typeface="ＭＳ Ｐゴシック" charset="0"/>
                <a:cs typeface="ＭＳ Ｐゴシック" charset="0"/>
              </a:rPr>
              <a:t>Develops partnerships to accelerate innovation with state and local government agencies and VCs</a:t>
            </a:r>
          </a:p>
          <a:p>
            <a:pPr eaLnBrk="1" hangingPunct="1">
              <a:spcBef>
                <a:spcPct val="40000"/>
              </a:spcBef>
            </a:pPr>
            <a:r>
              <a:rPr lang="en-US" sz="2800" dirty="0">
                <a:ea typeface="ＭＳ Ｐゴシック" charset="0"/>
                <a:cs typeface="ＭＳ Ｐゴシック" charset="0"/>
              </a:rPr>
              <a:t>Integrates innovation ecosystem program with ERC’s </a:t>
            </a:r>
            <a:r>
              <a:rPr lang="en-US" sz="2800" dirty="0">
                <a:ea typeface="ＭＳ Ｐゴシック" charset="0"/>
              </a:rPr>
              <a:t>education program and strategic vision for diversity and a culture of inclusion</a:t>
            </a:r>
          </a:p>
        </p:txBody>
      </p:sp>
      <p:sp>
        <p:nvSpPr>
          <p:cNvPr id="5" name="Slide Number Placeholder 1">
            <a:extLst>
              <a:ext uri="{FF2B5EF4-FFF2-40B4-BE49-F238E27FC236}">
                <a16:creationId xmlns:a16="http://schemas.microsoft.com/office/drawing/2014/main" id="{F5FDD71D-4A01-4F68-9B12-F59768769795}"/>
              </a:ext>
            </a:extLst>
          </p:cNvPr>
          <p:cNvSpPr>
            <a:spLocks noGrp="1"/>
          </p:cNvSpPr>
          <p:nvPr>
            <p:ph type="sldNum" sz="quarter" idx="12"/>
          </p:nvPr>
        </p:nvSpPr>
        <p:spPr>
          <a:xfrm>
            <a:off x="6553200" y="6356350"/>
            <a:ext cx="2133600" cy="365125"/>
          </a:xfrm>
        </p:spPr>
        <p:txBody>
          <a:bodyPr/>
          <a:lstStyle/>
          <a:p>
            <a:fld id="{8148315D-BD21-4EAF-8E5A-350D39CA543D}" type="slidenum">
              <a:rPr lang="en-US" smtClean="0"/>
              <a:pPr/>
              <a:t>16</a:t>
            </a:fld>
            <a:endParaRPr lang="en-US" dirty="0"/>
          </a:p>
        </p:txBody>
      </p:sp>
      <p:sp>
        <p:nvSpPr>
          <p:cNvPr id="7" name="Rectangle 1026">
            <a:extLst>
              <a:ext uri="{FF2B5EF4-FFF2-40B4-BE49-F238E27FC236}">
                <a16:creationId xmlns:a16="http://schemas.microsoft.com/office/drawing/2014/main" id="{146E1C4A-AE01-4FDD-ABEC-1FB6B0A0C242}"/>
              </a:ext>
            </a:extLst>
          </p:cNvPr>
          <p:cNvSpPr>
            <a:spLocks noGrp="1" noChangeArrowheads="1"/>
          </p:cNvSpPr>
          <p:nvPr>
            <p:ph type="title"/>
          </p:nvPr>
        </p:nvSpPr>
        <p:spPr>
          <a:xfrm>
            <a:off x="914400" y="274638"/>
            <a:ext cx="6858000" cy="1143000"/>
          </a:xfrm>
          <a:noFill/>
        </p:spPr>
        <p:txBody>
          <a:bodyPr>
            <a:noAutofit/>
          </a:bodyPr>
          <a:lstStyle/>
          <a:p>
            <a:pPr algn="ctr" eaLnBrk="1" hangingPunct="1"/>
            <a:r>
              <a:rPr lang="en-US" sz="3600" b="1" dirty="0">
                <a:solidFill>
                  <a:srgbClr val="000000"/>
                </a:solidFill>
                <a:latin typeface="Calibri" charset="0"/>
                <a:cs typeface="+mj-cs"/>
              </a:rPr>
              <a:t>Roles and </a:t>
            </a:r>
            <a:r>
              <a:rPr lang="en-US" sz="3600" b="1" dirty="0">
                <a:solidFill>
                  <a:srgbClr val="000000"/>
                </a:solidFill>
                <a:latin typeface="Calibri" charset="0"/>
              </a:rPr>
              <a:t>R</a:t>
            </a:r>
            <a:r>
              <a:rPr lang="en-US" sz="3600" b="1" dirty="0">
                <a:solidFill>
                  <a:srgbClr val="000000"/>
                </a:solidFill>
                <a:latin typeface="Calibri" charset="0"/>
                <a:cs typeface="+mj-cs"/>
              </a:rPr>
              <a:t>esponsibility for Innovation Function</a:t>
            </a:r>
          </a:p>
        </p:txBody>
      </p:sp>
      <p:sp>
        <p:nvSpPr>
          <p:cNvPr id="6" name="TextBox 5">
            <a:extLst>
              <a:ext uri="{FF2B5EF4-FFF2-40B4-BE49-F238E27FC236}">
                <a16:creationId xmlns:a16="http://schemas.microsoft.com/office/drawing/2014/main" id="{EB6A9C02-D1FB-411C-8CB8-889F18235A20}"/>
              </a:ext>
            </a:extLst>
          </p:cNvPr>
          <p:cNvSpPr txBox="1"/>
          <p:nvPr/>
        </p:nvSpPr>
        <p:spPr>
          <a:xfrm>
            <a:off x="744353" y="5775475"/>
            <a:ext cx="5821681" cy="923330"/>
          </a:xfrm>
          <a:prstGeom prst="rect">
            <a:avLst/>
          </a:prstGeom>
          <a:noFill/>
        </p:spPr>
        <p:txBody>
          <a:bodyPr wrap="square" rtlCol="0">
            <a:spAutoFit/>
          </a:bodyPr>
          <a:lstStyle/>
          <a:p>
            <a:r>
              <a:rPr lang="en-US" dirty="0">
                <a:solidFill>
                  <a:srgbClr val="FF0000"/>
                </a:solidFill>
              </a:rPr>
              <a:t>See Chapter 5 of ERC Best practices Manual </a:t>
            </a:r>
          </a:p>
          <a:p>
            <a:r>
              <a:rPr lang="en-US" dirty="0">
                <a:solidFill>
                  <a:srgbClr val="FF0000"/>
                </a:solidFill>
                <a:hlinkClick r:id="rId2"/>
              </a:rPr>
              <a:t>https://erc-assoc.org/best_practices/best-practices-manual</a:t>
            </a:r>
            <a:r>
              <a:rPr lang="en-US" dirty="0">
                <a:solidFill>
                  <a:srgbClr val="FF0000"/>
                </a:solidFill>
              </a:rPr>
              <a:t> </a:t>
            </a:r>
          </a:p>
          <a:p>
            <a:endParaRPr lang="en-US" dirty="0">
              <a:solidFill>
                <a:srgbClr val="FF0000"/>
              </a:solidFill>
            </a:endParaRPr>
          </a:p>
        </p:txBody>
      </p:sp>
    </p:spTree>
    <p:extLst>
      <p:ext uri="{BB962C8B-B14F-4D97-AF65-F5344CB8AC3E}">
        <p14:creationId xmlns:p14="http://schemas.microsoft.com/office/powerpoint/2010/main" val="337912791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40180-40DD-4373-9923-6D8C5EF8485B}"/>
              </a:ext>
            </a:extLst>
          </p:cNvPr>
          <p:cNvSpPr>
            <a:spLocks noGrp="1"/>
          </p:cNvSpPr>
          <p:nvPr>
            <p:ph type="title"/>
          </p:nvPr>
        </p:nvSpPr>
        <p:spPr/>
        <p:txBody>
          <a:bodyPr>
            <a:normAutofit fontScale="90000"/>
          </a:bodyPr>
          <a:lstStyle/>
          <a:p>
            <a:r>
              <a:rPr lang="en-US" sz="4400" b="1" dirty="0">
                <a:solidFill>
                  <a:srgbClr val="000000"/>
                </a:solidFill>
                <a:latin typeface="Calibri" charset="0"/>
                <a:cs typeface="+mj-cs"/>
              </a:rPr>
              <a:t>Roles and </a:t>
            </a:r>
            <a:r>
              <a:rPr lang="en-US" sz="4400" b="1" dirty="0">
                <a:solidFill>
                  <a:srgbClr val="000000"/>
                </a:solidFill>
                <a:latin typeface="Calibri" charset="0"/>
              </a:rPr>
              <a:t>R</a:t>
            </a:r>
            <a:r>
              <a:rPr lang="en-US" sz="4400" b="1" dirty="0">
                <a:solidFill>
                  <a:srgbClr val="000000"/>
                </a:solidFill>
                <a:latin typeface="Calibri" charset="0"/>
                <a:cs typeface="+mj-cs"/>
              </a:rPr>
              <a:t>esponsibility for Stakeholder  Function</a:t>
            </a:r>
            <a:endParaRPr lang="en-US" dirty="0"/>
          </a:p>
        </p:txBody>
      </p:sp>
      <p:sp>
        <p:nvSpPr>
          <p:cNvPr id="3" name="Content Placeholder 2">
            <a:extLst>
              <a:ext uri="{FF2B5EF4-FFF2-40B4-BE49-F238E27FC236}">
                <a16:creationId xmlns:a16="http://schemas.microsoft.com/office/drawing/2014/main" id="{1D48B246-A61F-4B30-AC04-7CB6825401AC}"/>
              </a:ext>
            </a:extLst>
          </p:cNvPr>
          <p:cNvSpPr>
            <a:spLocks noGrp="1"/>
          </p:cNvSpPr>
          <p:nvPr>
            <p:ph idx="1"/>
          </p:nvPr>
        </p:nvSpPr>
        <p:spPr>
          <a:xfrm>
            <a:off x="628650" y="1833562"/>
            <a:ext cx="7886700" cy="4052888"/>
          </a:xfrm>
        </p:spPr>
        <p:txBody>
          <a:bodyPr>
            <a:normAutofit fontScale="85000" lnSpcReduction="20000"/>
          </a:bodyPr>
          <a:lstStyle/>
          <a:p>
            <a:pPr>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S</a:t>
            </a:r>
            <a:r>
              <a:rPr lang="en-US" dirty="0">
                <a:effectLst/>
                <a:latin typeface="Calibri" panose="020F0502020204030204" pitchFamily="34" charset="0"/>
                <a:ea typeface="Calibri" panose="020F0502020204030204" pitchFamily="34" charset="0"/>
                <a:cs typeface="Times New Roman" panose="02020603050405020304" pitchFamily="18" charset="0"/>
              </a:rPr>
              <a:t>takeholder engagement can take many forms; </a:t>
            </a:r>
          </a:p>
          <a:p>
            <a:pPr lvl="1">
              <a:lnSpc>
                <a:spcPct val="107000"/>
              </a:lnSpc>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rPr>
              <a:t>Engaging advocacy  groups;</a:t>
            </a:r>
          </a:p>
          <a:p>
            <a:pPr lvl="1">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Forming i</a:t>
            </a:r>
            <a:r>
              <a:rPr lang="en-US" dirty="0">
                <a:effectLst/>
                <a:latin typeface="Calibri" panose="020F0502020204030204" pitchFamily="34" charset="0"/>
                <a:ea typeface="Calibri" panose="020F0502020204030204" pitchFamily="34" charset="0"/>
                <a:cs typeface="Times New Roman" panose="02020603050405020304" pitchFamily="18" charset="0"/>
              </a:rPr>
              <a:t>nnovation partnerships</a:t>
            </a:r>
          </a:p>
          <a:p>
            <a:pPr lvl="1">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Seeking </a:t>
            </a:r>
            <a:r>
              <a:rPr lang="en-US" dirty="0">
                <a:effectLst/>
                <a:latin typeface="Calibri" panose="020F0502020204030204" pitchFamily="34" charset="0"/>
                <a:ea typeface="Calibri" panose="020F0502020204030204" pitchFamily="34" charset="0"/>
                <a:cs typeface="Times New Roman" panose="02020603050405020304" pitchFamily="18" charset="0"/>
              </a:rPr>
              <a:t>membership partners </a:t>
            </a:r>
            <a:r>
              <a:rPr lang="en-US" dirty="0">
                <a:latin typeface="Calibri" panose="020F0502020204030204" pitchFamily="34" charset="0"/>
                <a:ea typeface="Calibri" panose="020F0502020204030204" pitchFamily="34" charset="0"/>
                <a:cs typeface="Times New Roman" panose="02020603050405020304" pitchFamily="18" charset="0"/>
              </a:rPr>
              <a:t>who facilitate</a:t>
            </a:r>
            <a:r>
              <a:rPr lang="en-US" dirty="0">
                <a:effectLst/>
                <a:latin typeface="Calibri" panose="020F0502020204030204" pitchFamily="34" charset="0"/>
                <a:ea typeface="Calibri" panose="020F0502020204030204" pitchFamily="34" charset="0"/>
                <a:cs typeface="Times New Roman" panose="02020603050405020304" pitchFamily="18" charset="0"/>
              </a:rPr>
              <a:t> tech diffusion</a:t>
            </a:r>
          </a:p>
          <a:p>
            <a:pPr lvl="1">
              <a:lnSpc>
                <a:spcPct val="107000"/>
              </a:lnSpc>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rPr>
              <a:t>Bringing on individual consultants</a:t>
            </a:r>
          </a:p>
          <a:p>
            <a:pPr lvl="1">
              <a:lnSpc>
                <a:spcPct val="107000"/>
              </a:lnSpc>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rPr>
              <a:t>Creating associate membership category</a:t>
            </a:r>
          </a:p>
          <a:p>
            <a:pPr>
              <a:lnSpc>
                <a:spcPct val="107000"/>
              </a:lnSpc>
              <a:spcBef>
                <a:spcPts val="0"/>
              </a:spcBef>
              <a:spcAft>
                <a:spcPts val="600"/>
              </a:spcAft>
            </a:pPr>
            <a:r>
              <a:rPr lang="en-US" dirty="0">
                <a:effectLst/>
                <a:latin typeface="Calibri" panose="020F0502020204030204" pitchFamily="34" charset="0"/>
                <a:ea typeface="Calibri" panose="020F0502020204030204" pitchFamily="34" charset="0"/>
                <a:cs typeface="Times New Roman" panose="02020603050405020304" pitchFamily="18" charset="0"/>
              </a:rPr>
              <a:t>Formalization mechanisms</a:t>
            </a:r>
          </a:p>
          <a:p>
            <a:pPr lvl="1">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H</a:t>
            </a:r>
            <a:r>
              <a:rPr lang="en-US" dirty="0">
                <a:effectLst/>
                <a:latin typeface="Calibri" panose="020F0502020204030204" pitchFamily="34" charset="0"/>
                <a:ea typeface="Calibri" panose="020F0502020204030204" pitchFamily="34" charset="0"/>
                <a:cs typeface="Times New Roman" panose="02020603050405020304" pitchFamily="18" charset="0"/>
              </a:rPr>
              <a:t>ow often do they interact with the ERC Team? </a:t>
            </a:r>
          </a:p>
          <a:p>
            <a:pPr lvl="1">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rPr>
              <a:t>What is the nature of the interaction?</a:t>
            </a:r>
          </a:p>
          <a:p>
            <a:pPr lvl="1">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rPr>
              <a:t>Do/should they generate a SWOT?</a:t>
            </a:r>
          </a:p>
          <a:p>
            <a:pPr lvl="1">
              <a:lnSpc>
                <a:spcPct val="107000"/>
              </a:lnSpc>
              <a:spcBef>
                <a:spcPts val="0"/>
              </a:spcBef>
              <a:spcAft>
                <a:spcPts val="600"/>
              </a:spcAft>
            </a:pPr>
            <a:r>
              <a:rPr lang="en-US" dirty="0">
                <a:latin typeface="Calibri" panose="020F0502020204030204" pitchFamily="34" charset="0"/>
                <a:ea typeface="Calibri" panose="020F0502020204030204" pitchFamily="34" charset="0"/>
                <a:cs typeface="Times New Roman" panose="02020603050405020304" pitchFamily="18" charset="0"/>
              </a:rPr>
              <a:t>Do/s</a:t>
            </a:r>
            <a:r>
              <a:rPr lang="en-US" dirty="0">
                <a:effectLst/>
                <a:latin typeface="Calibri" panose="020F0502020204030204" pitchFamily="34" charset="0"/>
                <a:ea typeface="Calibri" panose="020F0502020204030204" pitchFamily="34" charset="0"/>
                <a:cs typeface="Times New Roman" panose="02020603050405020304" pitchFamily="18" charset="0"/>
              </a:rPr>
              <a:t>hould they generate a report?</a:t>
            </a:r>
          </a:p>
        </p:txBody>
      </p:sp>
      <p:sp>
        <p:nvSpPr>
          <p:cNvPr id="5" name="TextBox 4">
            <a:extLst>
              <a:ext uri="{FF2B5EF4-FFF2-40B4-BE49-F238E27FC236}">
                <a16:creationId xmlns:a16="http://schemas.microsoft.com/office/drawing/2014/main" id="{BF9D89E2-5AD8-4956-B890-B87B75BAC659}"/>
              </a:ext>
            </a:extLst>
          </p:cNvPr>
          <p:cNvSpPr txBox="1"/>
          <p:nvPr/>
        </p:nvSpPr>
        <p:spPr>
          <a:xfrm>
            <a:off x="748363" y="5957129"/>
            <a:ext cx="5821681" cy="369332"/>
          </a:xfrm>
          <a:prstGeom prst="rect">
            <a:avLst/>
          </a:prstGeom>
          <a:noFill/>
        </p:spPr>
        <p:txBody>
          <a:bodyPr wrap="square" rtlCol="0">
            <a:spAutoFit/>
          </a:bodyPr>
          <a:lstStyle/>
          <a:p>
            <a:r>
              <a:rPr lang="en-US" dirty="0">
                <a:solidFill>
                  <a:srgbClr val="FF0000"/>
                </a:solidFill>
              </a:rPr>
              <a:t>This function is new to the Gen 4 ERC.</a:t>
            </a:r>
          </a:p>
        </p:txBody>
      </p:sp>
    </p:spTree>
    <p:extLst>
      <p:ext uri="{BB962C8B-B14F-4D97-AF65-F5344CB8AC3E}">
        <p14:creationId xmlns:p14="http://schemas.microsoft.com/office/powerpoint/2010/main" val="729006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FBA3A-0453-43F4-9450-E1E88F62BF59}"/>
              </a:ext>
            </a:extLst>
          </p:cNvPr>
          <p:cNvSpPr>
            <a:spLocks noGrp="1"/>
          </p:cNvSpPr>
          <p:nvPr>
            <p:ph type="title"/>
          </p:nvPr>
        </p:nvSpPr>
        <p:spPr/>
        <p:txBody>
          <a:bodyPr>
            <a:normAutofit fontScale="90000"/>
          </a:bodyPr>
          <a:lstStyle/>
          <a:p>
            <a:r>
              <a:rPr lang="en-US" sz="4500" dirty="0"/>
              <a:t>Gen-4 ERC Stakeholder Definition (pick one)</a:t>
            </a:r>
          </a:p>
        </p:txBody>
      </p:sp>
      <p:sp>
        <p:nvSpPr>
          <p:cNvPr id="3" name="Content Placeholder 2">
            <a:extLst>
              <a:ext uri="{FF2B5EF4-FFF2-40B4-BE49-F238E27FC236}">
                <a16:creationId xmlns:a16="http://schemas.microsoft.com/office/drawing/2014/main" id="{53339032-A221-44CB-BA87-2725C7E6CF36}"/>
              </a:ext>
            </a:extLst>
          </p:cNvPr>
          <p:cNvSpPr>
            <a:spLocks noGrp="1"/>
          </p:cNvSpPr>
          <p:nvPr>
            <p:ph idx="1"/>
          </p:nvPr>
        </p:nvSpPr>
        <p:spPr/>
        <p:txBody>
          <a:bodyPr>
            <a:normAutofit lnSpcReduction="10000"/>
          </a:bodyPr>
          <a:lstStyle/>
          <a:p>
            <a:pPr marL="685800" indent="-685800">
              <a:buFont typeface="+mj-lt"/>
              <a:buAutoNum type="arabicPeriod"/>
            </a:pPr>
            <a:r>
              <a:rPr lang="en-US" sz="4050" dirty="0"/>
              <a:t>All entities impacting or being impacted by the ERC’s Engineered System?</a:t>
            </a:r>
          </a:p>
          <a:p>
            <a:pPr marL="685800" indent="-685800">
              <a:buFont typeface="+mj-lt"/>
              <a:buAutoNum type="arabicPeriod"/>
            </a:pPr>
            <a:r>
              <a:rPr lang="en-US" sz="4050" dirty="0"/>
              <a:t>Any entity that has an opinion about how the engineered system should be developed and/or rolled out.</a:t>
            </a:r>
          </a:p>
        </p:txBody>
      </p:sp>
    </p:spTree>
    <p:extLst>
      <p:ext uri="{BB962C8B-B14F-4D97-AF65-F5344CB8AC3E}">
        <p14:creationId xmlns:p14="http://schemas.microsoft.com/office/powerpoint/2010/main" val="3794567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90F14-68A7-469A-AE6D-9975C2A4630C}"/>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AF7293E7-2FC8-4E29-857E-17BD0D65D2E2}"/>
              </a:ext>
            </a:extLst>
          </p:cNvPr>
          <p:cNvSpPr>
            <a:spLocks noGrp="1"/>
          </p:cNvSpPr>
          <p:nvPr>
            <p:ph idx="1"/>
          </p:nvPr>
        </p:nvSpPr>
        <p:spPr/>
        <p:txBody>
          <a:bodyPr>
            <a:normAutofit/>
          </a:bodyPr>
          <a:lstStyle/>
          <a:p>
            <a:r>
              <a:rPr lang="en-US" dirty="0"/>
              <a:t>How does Gen-4 differ from Gen-3?</a:t>
            </a:r>
          </a:p>
          <a:p>
            <a:r>
              <a:rPr lang="en-US" dirty="0"/>
              <a:t>What functions are managed in the Innovation Ecosystem?</a:t>
            </a:r>
          </a:p>
          <a:p>
            <a:pPr lvl="1"/>
            <a:r>
              <a:rPr lang="en-US" dirty="0"/>
              <a:t>Industry Management</a:t>
            </a:r>
          </a:p>
          <a:p>
            <a:pPr lvl="1"/>
            <a:r>
              <a:rPr lang="en-US" dirty="0"/>
              <a:t>Innovation Management</a:t>
            </a:r>
          </a:p>
          <a:p>
            <a:pPr lvl="1"/>
            <a:r>
              <a:rPr lang="en-US" dirty="0"/>
              <a:t>Stakeholder Management</a:t>
            </a:r>
          </a:p>
          <a:p>
            <a:r>
              <a:rPr lang="en-US" b="1" dirty="0">
                <a:solidFill>
                  <a:srgbClr val="C00000"/>
                </a:solidFill>
              </a:rPr>
              <a:t>How does one know all possible stakeholders have been identified?</a:t>
            </a:r>
          </a:p>
          <a:p>
            <a:pPr lvl="2"/>
            <a:endParaRPr lang="en-US" dirty="0"/>
          </a:p>
          <a:p>
            <a:endParaRPr lang="en-US" dirty="0"/>
          </a:p>
        </p:txBody>
      </p:sp>
      <p:sp>
        <p:nvSpPr>
          <p:cNvPr id="4" name="Slide Number Placeholder 3">
            <a:extLst>
              <a:ext uri="{FF2B5EF4-FFF2-40B4-BE49-F238E27FC236}">
                <a16:creationId xmlns:a16="http://schemas.microsoft.com/office/drawing/2014/main" id="{D19159AE-F9AF-41C1-BB4B-57431EB905C2}"/>
              </a:ext>
            </a:extLst>
          </p:cNvPr>
          <p:cNvSpPr>
            <a:spLocks noGrp="1"/>
          </p:cNvSpPr>
          <p:nvPr>
            <p:ph type="sldNum" sz="quarter" idx="12"/>
          </p:nvPr>
        </p:nvSpPr>
        <p:spPr/>
        <p:txBody>
          <a:bodyPr/>
          <a:lstStyle/>
          <a:p>
            <a:fld id="{8148315D-BD21-4EAF-8E5A-350D39CA543D}" type="slidenum">
              <a:rPr lang="en-US" smtClean="0"/>
              <a:pPr/>
              <a:t>19</a:t>
            </a:fld>
            <a:endParaRPr lang="en-US"/>
          </a:p>
        </p:txBody>
      </p:sp>
    </p:spTree>
    <p:extLst>
      <p:ext uri="{BB962C8B-B14F-4D97-AF65-F5344CB8AC3E}">
        <p14:creationId xmlns:p14="http://schemas.microsoft.com/office/powerpoint/2010/main" val="2722553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90F14-68A7-469A-AE6D-9975C2A4630C}"/>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AF7293E7-2FC8-4E29-857E-17BD0D65D2E2}"/>
              </a:ext>
            </a:extLst>
          </p:cNvPr>
          <p:cNvSpPr>
            <a:spLocks noGrp="1"/>
          </p:cNvSpPr>
          <p:nvPr>
            <p:ph idx="1"/>
          </p:nvPr>
        </p:nvSpPr>
        <p:spPr/>
        <p:txBody>
          <a:bodyPr>
            <a:normAutofit/>
          </a:bodyPr>
          <a:lstStyle/>
          <a:p>
            <a:r>
              <a:rPr lang="en-US" dirty="0"/>
              <a:t>How does Gen-4 differ from Gen-3?</a:t>
            </a:r>
          </a:p>
          <a:p>
            <a:r>
              <a:rPr lang="en-US" dirty="0"/>
              <a:t>What functions are managed in the Innovation Ecosystem?</a:t>
            </a:r>
          </a:p>
          <a:p>
            <a:pPr lvl="1"/>
            <a:r>
              <a:rPr lang="en-US" dirty="0"/>
              <a:t>Industry Management</a:t>
            </a:r>
          </a:p>
          <a:p>
            <a:pPr lvl="1"/>
            <a:r>
              <a:rPr lang="en-US" dirty="0"/>
              <a:t>Innovation Management</a:t>
            </a:r>
          </a:p>
          <a:p>
            <a:pPr lvl="1"/>
            <a:r>
              <a:rPr lang="en-US" dirty="0"/>
              <a:t>Stakeholder Management</a:t>
            </a:r>
          </a:p>
          <a:p>
            <a:r>
              <a:rPr lang="en-US" dirty="0"/>
              <a:t>How does one know all possible stakeholders have been identified?</a:t>
            </a:r>
          </a:p>
          <a:p>
            <a:pPr lvl="2"/>
            <a:endParaRPr lang="en-US" dirty="0"/>
          </a:p>
          <a:p>
            <a:endParaRPr lang="en-US" dirty="0"/>
          </a:p>
        </p:txBody>
      </p:sp>
      <p:sp>
        <p:nvSpPr>
          <p:cNvPr id="4" name="Slide Number Placeholder 3">
            <a:extLst>
              <a:ext uri="{FF2B5EF4-FFF2-40B4-BE49-F238E27FC236}">
                <a16:creationId xmlns:a16="http://schemas.microsoft.com/office/drawing/2014/main" id="{D19159AE-F9AF-41C1-BB4B-57431EB905C2}"/>
              </a:ext>
            </a:extLst>
          </p:cNvPr>
          <p:cNvSpPr>
            <a:spLocks noGrp="1"/>
          </p:cNvSpPr>
          <p:nvPr>
            <p:ph type="sldNum" sz="quarter" idx="12"/>
          </p:nvPr>
        </p:nvSpPr>
        <p:spPr/>
        <p:txBody>
          <a:bodyPr/>
          <a:lstStyle/>
          <a:p>
            <a:fld id="{8148315D-BD21-4EAF-8E5A-350D39CA543D}" type="slidenum">
              <a:rPr lang="en-US" smtClean="0"/>
              <a:pPr/>
              <a:t>2</a:t>
            </a:fld>
            <a:endParaRPr lang="en-US"/>
          </a:p>
        </p:txBody>
      </p:sp>
    </p:spTree>
    <p:extLst>
      <p:ext uri="{BB962C8B-B14F-4D97-AF65-F5344CB8AC3E}">
        <p14:creationId xmlns:p14="http://schemas.microsoft.com/office/powerpoint/2010/main" val="864985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32BD5-FE12-42CB-BBE1-F4F0F2A11E63}"/>
              </a:ext>
            </a:extLst>
          </p:cNvPr>
          <p:cNvSpPr>
            <a:spLocks noGrp="1"/>
          </p:cNvSpPr>
          <p:nvPr>
            <p:ph type="title"/>
          </p:nvPr>
        </p:nvSpPr>
        <p:spPr>
          <a:xfrm>
            <a:off x="628650" y="533400"/>
            <a:ext cx="7886700" cy="994172"/>
          </a:xfrm>
        </p:spPr>
        <p:txBody>
          <a:bodyPr>
            <a:normAutofit fontScale="90000"/>
          </a:bodyPr>
          <a:lstStyle/>
          <a:p>
            <a:r>
              <a:rPr lang="en-US" dirty="0"/>
              <a:t>Suggested Process for Identifying Relevant   Entities</a:t>
            </a:r>
          </a:p>
        </p:txBody>
      </p:sp>
      <p:sp>
        <p:nvSpPr>
          <p:cNvPr id="3" name="Content Placeholder 2">
            <a:extLst>
              <a:ext uri="{FF2B5EF4-FFF2-40B4-BE49-F238E27FC236}">
                <a16:creationId xmlns:a16="http://schemas.microsoft.com/office/drawing/2014/main" id="{C2CBD3E5-A932-44C2-89E7-B717A322A38C}"/>
              </a:ext>
            </a:extLst>
          </p:cNvPr>
          <p:cNvSpPr>
            <a:spLocks noGrp="1"/>
          </p:cNvSpPr>
          <p:nvPr>
            <p:ph idx="1"/>
          </p:nvPr>
        </p:nvSpPr>
        <p:spPr>
          <a:xfrm>
            <a:off x="457200" y="1981200"/>
            <a:ext cx="7886700" cy="4191000"/>
          </a:xfrm>
        </p:spPr>
        <p:txBody>
          <a:bodyPr>
            <a:normAutofit/>
          </a:bodyPr>
          <a:lstStyle/>
          <a:p>
            <a:pPr marL="385763" indent="-385763">
              <a:spcBef>
                <a:spcPts val="0"/>
              </a:spcBef>
              <a:buFont typeface="+mj-lt"/>
              <a:buAutoNum type="alphaUcPeriod"/>
            </a:pPr>
            <a:r>
              <a:rPr lang="en-US" sz="1800" dirty="0"/>
              <a:t>What entities impact available funding?</a:t>
            </a:r>
          </a:p>
          <a:p>
            <a:pPr lvl="1">
              <a:spcBef>
                <a:spcPts val="0"/>
              </a:spcBef>
            </a:pPr>
            <a:r>
              <a:rPr lang="en-US" sz="1600" dirty="0"/>
              <a:t>Commercial funding</a:t>
            </a:r>
          </a:p>
          <a:p>
            <a:pPr lvl="1">
              <a:spcBef>
                <a:spcPts val="0"/>
              </a:spcBef>
            </a:pPr>
            <a:r>
              <a:rPr lang="en-US" sz="1600" dirty="0"/>
              <a:t>Government funding</a:t>
            </a:r>
          </a:p>
          <a:p>
            <a:pPr lvl="1">
              <a:spcBef>
                <a:spcPts val="0"/>
              </a:spcBef>
            </a:pPr>
            <a:r>
              <a:rPr lang="en-US" sz="1600" dirty="0"/>
              <a:t>NGOs and charities</a:t>
            </a:r>
          </a:p>
          <a:p>
            <a:pPr marL="385763" indent="-385763">
              <a:spcBef>
                <a:spcPts val="0"/>
              </a:spcBef>
              <a:buFont typeface="+mj-lt"/>
              <a:buAutoNum type="alphaUcPeriod"/>
            </a:pPr>
            <a:r>
              <a:rPr lang="en-US" sz="1800" dirty="0"/>
              <a:t>What entities or groups comprise the end-user community ?</a:t>
            </a:r>
          </a:p>
          <a:p>
            <a:pPr marL="385763" indent="-385763">
              <a:spcBef>
                <a:spcPts val="0"/>
              </a:spcBef>
              <a:buFont typeface="+mj-lt"/>
              <a:buAutoNum type="alphaUcPeriod"/>
            </a:pPr>
            <a:r>
              <a:rPr lang="en-US" sz="1800" dirty="0"/>
              <a:t>What entities or groups are impacted by the technology?</a:t>
            </a:r>
          </a:p>
          <a:p>
            <a:pPr lvl="1">
              <a:spcBef>
                <a:spcPts val="0"/>
              </a:spcBef>
            </a:pPr>
            <a:r>
              <a:rPr lang="en-US" sz="1600" dirty="0"/>
              <a:t>Is it a net positive impact</a:t>
            </a:r>
          </a:p>
          <a:p>
            <a:pPr lvl="1">
              <a:spcBef>
                <a:spcPts val="0"/>
              </a:spcBef>
            </a:pPr>
            <a:r>
              <a:rPr lang="en-US" sz="1600" dirty="0"/>
              <a:t>Is it a net negative impact</a:t>
            </a:r>
          </a:p>
          <a:p>
            <a:pPr marL="385763" indent="-385763">
              <a:spcBef>
                <a:spcPts val="0"/>
              </a:spcBef>
              <a:buFont typeface="+mj-lt"/>
              <a:buAutoNum type="alphaUcPeriod"/>
            </a:pPr>
            <a:r>
              <a:rPr lang="en-US" sz="1800" dirty="0"/>
              <a:t>What entities provide the governing frameworks that define the interactions among A, B, and C above?</a:t>
            </a:r>
          </a:p>
          <a:p>
            <a:pPr lvl="1">
              <a:spcBef>
                <a:spcPts val="0"/>
              </a:spcBef>
            </a:pPr>
            <a:r>
              <a:rPr lang="en-US" sz="1600" dirty="0"/>
              <a:t>Policy</a:t>
            </a:r>
          </a:p>
          <a:p>
            <a:pPr lvl="1">
              <a:spcBef>
                <a:spcPts val="0"/>
              </a:spcBef>
            </a:pPr>
            <a:r>
              <a:rPr lang="en-US" sz="1600" dirty="0"/>
              <a:t>Regulatory agencies</a:t>
            </a:r>
          </a:p>
          <a:p>
            <a:pPr lvl="1">
              <a:spcBef>
                <a:spcPts val="0"/>
              </a:spcBef>
            </a:pPr>
            <a:r>
              <a:rPr lang="en-US" sz="1600" dirty="0"/>
              <a:t>Laws reflecting social desires</a:t>
            </a:r>
          </a:p>
          <a:p>
            <a:pPr lvl="1">
              <a:spcBef>
                <a:spcPts val="0"/>
              </a:spcBef>
            </a:pPr>
            <a:r>
              <a:rPr lang="en-US" sz="1600" dirty="0"/>
              <a:t>Tax incentives</a:t>
            </a:r>
          </a:p>
          <a:p>
            <a:pPr lvl="1">
              <a:spcBef>
                <a:spcPts val="0"/>
              </a:spcBef>
            </a:pPr>
            <a:r>
              <a:rPr lang="en-US" sz="1600" dirty="0"/>
              <a:t>Established customs</a:t>
            </a:r>
          </a:p>
          <a:p>
            <a:pPr lvl="1">
              <a:spcBef>
                <a:spcPts val="0"/>
              </a:spcBef>
            </a:pPr>
            <a:r>
              <a:rPr lang="en-US" sz="1600" dirty="0"/>
              <a:t>Etc.</a:t>
            </a:r>
          </a:p>
          <a:p>
            <a:pPr lvl="1"/>
            <a:endParaRPr lang="en-US" sz="1600" dirty="0"/>
          </a:p>
          <a:p>
            <a:pPr lvl="1"/>
            <a:endParaRPr lang="en-US" sz="1600" dirty="0"/>
          </a:p>
          <a:p>
            <a:pPr marL="0" indent="0">
              <a:buNone/>
            </a:pPr>
            <a:endParaRPr lang="en-US" sz="1800" dirty="0"/>
          </a:p>
          <a:p>
            <a:endParaRPr lang="en-US" sz="1800" dirty="0"/>
          </a:p>
        </p:txBody>
      </p:sp>
    </p:spTree>
    <p:extLst>
      <p:ext uri="{BB962C8B-B14F-4D97-AF65-F5344CB8AC3E}">
        <p14:creationId xmlns:p14="http://schemas.microsoft.com/office/powerpoint/2010/main" val="4276444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ADE8D-E08E-45A8-9298-89D1742E4E40}"/>
              </a:ext>
            </a:extLst>
          </p:cNvPr>
          <p:cNvSpPr>
            <a:spLocks noGrp="1"/>
          </p:cNvSpPr>
          <p:nvPr>
            <p:ph type="title"/>
          </p:nvPr>
        </p:nvSpPr>
        <p:spPr/>
        <p:txBody>
          <a:bodyPr/>
          <a:lstStyle/>
          <a:p>
            <a:r>
              <a:rPr lang="en-US" dirty="0"/>
              <a:t>Site Visit Risk Management Process</a:t>
            </a:r>
          </a:p>
        </p:txBody>
      </p:sp>
      <p:sp>
        <p:nvSpPr>
          <p:cNvPr id="4" name="Slide Number Placeholder 3">
            <a:extLst>
              <a:ext uri="{FF2B5EF4-FFF2-40B4-BE49-F238E27FC236}">
                <a16:creationId xmlns:a16="http://schemas.microsoft.com/office/drawing/2014/main" id="{017B4AAC-4DF9-4020-8A05-0151606E2F57}"/>
              </a:ext>
            </a:extLst>
          </p:cNvPr>
          <p:cNvSpPr>
            <a:spLocks noGrp="1"/>
          </p:cNvSpPr>
          <p:nvPr>
            <p:ph type="sldNum" sz="quarter" idx="12"/>
          </p:nvPr>
        </p:nvSpPr>
        <p:spPr/>
        <p:txBody>
          <a:bodyPr/>
          <a:lstStyle/>
          <a:p>
            <a:fld id="{8148315D-BD21-4EAF-8E5A-350D39CA543D}" type="slidenum">
              <a:rPr lang="en-US" smtClean="0"/>
              <a:pPr/>
              <a:t>21</a:t>
            </a:fld>
            <a:endParaRPr lang="en-US"/>
          </a:p>
        </p:txBody>
      </p:sp>
      <p:pic>
        <p:nvPicPr>
          <p:cNvPr id="5" name="Picture 4">
            <a:extLst>
              <a:ext uri="{FF2B5EF4-FFF2-40B4-BE49-F238E27FC236}">
                <a16:creationId xmlns:a16="http://schemas.microsoft.com/office/drawing/2014/main" id="{EE1D731A-B051-467C-8227-A4A78A83791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1905000"/>
            <a:ext cx="7086600" cy="4096385"/>
          </a:xfrm>
          <a:prstGeom prst="rect">
            <a:avLst/>
          </a:prstGeom>
          <a:noFill/>
          <a:ln>
            <a:noFill/>
          </a:ln>
        </p:spPr>
      </p:pic>
    </p:spTree>
    <p:extLst>
      <p:ext uri="{BB962C8B-B14F-4D97-AF65-F5344CB8AC3E}">
        <p14:creationId xmlns:p14="http://schemas.microsoft.com/office/powerpoint/2010/main" val="2496650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Box 71"/>
          <p:cNvSpPr txBox="1"/>
          <p:nvPr/>
        </p:nvSpPr>
        <p:spPr>
          <a:xfrm>
            <a:off x="2251167" y="609600"/>
            <a:ext cx="4699620" cy="830997"/>
          </a:xfrm>
          <a:prstGeom prst="rect">
            <a:avLst/>
          </a:prstGeom>
          <a:noFill/>
        </p:spPr>
        <p:txBody>
          <a:bodyPr wrap="none" rtlCol="0">
            <a:spAutoFit/>
          </a:bodyPr>
          <a:lstStyle/>
          <a:p>
            <a:pPr algn="ctr"/>
            <a:r>
              <a:rPr lang="en-US" sz="2400" b="1" dirty="0"/>
              <a:t>National Science Foundation</a:t>
            </a:r>
          </a:p>
          <a:p>
            <a:pPr algn="ctr"/>
            <a:r>
              <a:rPr lang="en-US" sz="2400" b="1" dirty="0"/>
              <a:t>Engineering Research Centers (ERC)</a:t>
            </a:r>
          </a:p>
        </p:txBody>
      </p:sp>
      <p:sp>
        <p:nvSpPr>
          <p:cNvPr id="3" name="Slide Number Placeholder 2"/>
          <p:cNvSpPr>
            <a:spLocks noGrp="1"/>
          </p:cNvSpPr>
          <p:nvPr>
            <p:ph type="sldNum" sz="quarter" idx="12"/>
          </p:nvPr>
        </p:nvSpPr>
        <p:spPr/>
        <p:txBody>
          <a:bodyPr/>
          <a:lstStyle/>
          <a:p>
            <a:fld id="{8148315D-BD21-4EAF-8E5A-350D39CA543D}" type="slidenum">
              <a:rPr lang="en-US" smtClean="0"/>
              <a:pPr/>
              <a:t>22</a:t>
            </a:fld>
            <a:endParaRPr lang="en-US"/>
          </a:p>
        </p:txBody>
      </p:sp>
      <p:sp>
        <p:nvSpPr>
          <p:cNvPr id="5" name="TextBox 4">
            <a:extLst>
              <a:ext uri="{FF2B5EF4-FFF2-40B4-BE49-F238E27FC236}">
                <a16:creationId xmlns:a16="http://schemas.microsoft.com/office/drawing/2014/main" id="{E59B5961-6CE8-4703-B69A-7EAB291D9825}"/>
              </a:ext>
            </a:extLst>
          </p:cNvPr>
          <p:cNvSpPr txBox="1"/>
          <p:nvPr/>
        </p:nvSpPr>
        <p:spPr>
          <a:xfrm>
            <a:off x="457200" y="5088473"/>
            <a:ext cx="7620000" cy="1015663"/>
          </a:xfrm>
          <a:prstGeom prst="rect">
            <a:avLst/>
          </a:prstGeom>
          <a:noFill/>
        </p:spPr>
        <p:txBody>
          <a:bodyPr wrap="square" rtlCol="0">
            <a:spAutoFit/>
          </a:bodyPr>
          <a:lstStyle/>
          <a:p>
            <a:pPr algn="ctr"/>
            <a:r>
              <a:rPr lang="en-US" sz="6000" dirty="0"/>
              <a:t>NSF UPDATES</a:t>
            </a:r>
            <a:endParaRPr lang="en-US" sz="2800" b="1" dirty="0"/>
          </a:p>
        </p:txBody>
      </p:sp>
      <p:pic>
        <p:nvPicPr>
          <p:cNvPr id="6" name="Picture 5" descr="A picture containing text, transport, wheel&#10;&#10;Description automatically generated">
            <a:extLst>
              <a:ext uri="{FF2B5EF4-FFF2-40B4-BE49-F238E27FC236}">
                <a16:creationId xmlns:a16="http://schemas.microsoft.com/office/drawing/2014/main" id="{85E01FD3-1135-4A4E-8856-F1D7BD2E67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1600200"/>
            <a:ext cx="2705100" cy="2705100"/>
          </a:xfrm>
          <a:prstGeom prst="rect">
            <a:avLst/>
          </a:prstGeom>
        </p:spPr>
      </p:pic>
    </p:spTree>
    <p:extLst>
      <p:ext uri="{BB962C8B-B14F-4D97-AF65-F5344CB8AC3E}">
        <p14:creationId xmlns:p14="http://schemas.microsoft.com/office/powerpoint/2010/main" val="4261001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7E0BF-FF27-49DC-8C83-2BBB7C0F4156}"/>
              </a:ext>
            </a:extLst>
          </p:cNvPr>
          <p:cNvSpPr>
            <a:spLocks noGrp="1"/>
          </p:cNvSpPr>
          <p:nvPr>
            <p:ph type="title"/>
          </p:nvPr>
        </p:nvSpPr>
        <p:spPr/>
        <p:txBody>
          <a:bodyPr/>
          <a:lstStyle/>
          <a:p>
            <a:r>
              <a:rPr lang="en-US" dirty="0"/>
              <a:t>NSF UPDATES</a:t>
            </a:r>
          </a:p>
        </p:txBody>
      </p:sp>
      <p:sp>
        <p:nvSpPr>
          <p:cNvPr id="3" name="Content Placeholder 2">
            <a:extLst>
              <a:ext uri="{FF2B5EF4-FFF2-40B4-BE49-F238E27FC236}">
                <a16:creationId xmlns:a16="http://schemas.microsoft.com/office/drawing/2014/main" id="{B0B504A7-55C4-44B1-A05A-FA1DD232AB90}"/>
              </a:ext>
            </a:extLst>
          </p:cNvPr>
          <p:cNvSpPr>
            <a:spLocks noGrp="1"/>
          </p:cNvSpPr>
          <p:nvPr>
            <p:ph idx="1"/>
          </p:nvPr>
        </p:nvSpPr>
        <p:spPr/>
        <p:txBody>
          <a:bodyPr>
            <a:normAutofit fontScale="92500" lnSpcReduction="20000"/>
          </a:bodyPr>
          <a:lstStyle/>
          <a:p>
            <a:r>
              <a:rPr lang="en-US" dirty="0"/>
              <a:t>New Consulting Contract with Elysium Holdings </a:t>
            </a:r>
          </a:p>
          <a:p>
            <a:pPr lvl="1"/>
            <a:r>
              <a:rPr lang="en-US" dirty="0"/>
              <a:t>Erik Sander</a:t>
            </a:r>
          </a:p>
          <a:p>
            <a:pPr lvl="1"/>
            <a:r>
              <a:rPr lang="en-US" dirty="0"/>
              <a:t>Scott Ransom</a:t>
            </a:r>
          </a:p>
          <a:p>
            <a:r>
              <a:rPr lang="en-US" dirty="0"/>
              <a:t>NSF’s new TIP Directorate</a:t>
            </a:r>
          </a:p>
          <a:p>
            <a:r>
              <a:rPr lang="en-US" dirty="0"/>
              <a:t>Innovation Ecosystem Funding Options</a:t>
            </a:r>
          </a:p>
          <a:p>
            <a:pPr lvl="1"/>
            <a:r>
              <a:rPr lang="en-US" dirty="0"/>
              <a:t>SBIR/STTR</a:t>
            </a:r>
          </a:p>
          <a:p>
            <a:pPr lvl="1"/>
            <a:r>
              <a:rPr lang="en-US" dirty="0"/>
              <a:t>GOALI</a:t>
            </a:r>
          </a:p>
          <a:p>
            <a:pPr lvl="1"/>
            <a:r>
              <a:rPr lang="en-US" dirty="0"/>
              <a:t>SECO</a:t>
            </a:r>
          </a:p>
          <a:p>
            <a:pPr lvl="1"/>
            <a:r>
              <a:rPr lang="en-US" dirty="0"/>
              <a:t>INTERN</a:t>
            </a:r>
          </a:p>
          <a:p>
            <a:r>
              <a:rPr lang="en-US" dirty="0"/>
              <a:t>New I/UCRC Option</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B4A971D7-A005-45FB-B274-F34BF8DA4715}"/>
              </a:ext>
            </a:extLst>
          </p:cNvPr>
          <p:cNvSpPr>
            <a:spLocks noGrp="1"/>
          </p:cNvSpPr>
          <p:nvPr>
            <p:ph type="sldNum" sz="quarter" idx="12"/>
          </p:nvPr>
        </p:nvSpPr>
        <p:spPr/>
        <p:txBody>
          <a:bodyPr/>
          <a:lstStyle/>
          <a:p>
            <a:fld id="{8148315D-BD21-4EAF-8E5A-350D39CA543D}" type="slidenum">
              <a:rPr lang="en-US" smtClean="0"/>
              <a:pPr/>
              <a:t>23</a:t>
            </a:fld>
            <a:endParaRPr lang="en-US"/>
          </a:p>
        </p:txBody>
      </p:sp>
    </p:spTree>
    <p:extLst>
      <p:ext uri="{BB962C8B-B14F-4D97-AF65-F5344CB8AC3E}">
        <p14:creationId xmlns:p14="http://schemas.microsoft.com/office/powerpoint/2010/main" val="3832323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75402-437B-42B0-9759-842FD2C53130}"/>
              </a:ext>
            </a:extLst>
          </p:cNvPr>
          <p:cNvSpPr>
            <a:spLocks noGrp="1"/>
          </p:cNvSpPr>
          <p:nvPr>
            <p:ph type="title"/>
          </p:nvPr>
        </p:nvSpPr>
        <p:spPr/>
        <p:txBody>
          <a:bodyPr>
            <a:normAutofit fontScale="90000"/>
          </a:bodyPr>
          <a:lstStyle/>
          <a:p>
            <a:r>
              <a:rPr lang="en-US" dirty="0"/>
              <a:t>Biden Budget: New  NSF Directorate</a:t>
            </a:r>
          </a:p>
        </p:txBody>
      </p:sp>
      <p:sp>
        <p:nvSpPr>
          <p:cNvPr id="3" name="Content Placeholder 2">
            <a:extLst>
              <a:ext uri="{FF2B5EF4-FFF2-40B4-BE49-F238E27FC236}">
                <a16:creationId xmlns:a16="http://schemas.microsoft.com/office/drawing/2014/main" id="{B9396B9D-B922-4A21-A3F1-1692B27A26C5}"/>
              </a:ext>
            </a:extLst>
          </p:cNvPr>
          <p:cNvSpPr>
            <a:spLocks noGrp="1"/>
          </p:cNvSpPr>
          <p:nvPr>
            <p:ph idx="1"/>
          </p:nvPr>
        </p:nvSpPr>
        <p:spPr/>
        <p:txBody>
          <a:bodyPr/>
          <a:lstStyle/>
          <a:p>
            <a:r>
              <a:rPr lang="en-US" dirty="0"/>
              <a:t>$10.2 billion for NSF in 2022 (20% increase)</a:t>
            </a:r>
          </a:p>
          <a:p>
            <a:r>
              <a:rPr lang="en-US" dirty="0"/>
              <a:t>New TIP research directorate aims to “move research more quickly to marketplace”</a:t>
            </a:r>
          </a:p>
          <a:p>
            <a:pPr lvl="1"/>
            <a:r>
              <a:rPr lang="en-US" dirty="0"/>
              <a:t>TIP </a:t>
            </a:r>
            <a:r>
              <a:rPr lang="en-US" dirty="0">
                <a:sym typeface="Wingdings" panose="05000000000000000000" pitchFamily="2" charset="2"/>
              </a:rPr>
              <a:t></a:t>
            </a:r>
            <a:r>
              <a:rPr lang="en-US" dirty="0"/>
              <a:t>Technology, Innovation, and Partnerships</a:t>
            </a:r>
          </a:p>
          <a:p>
            <a:pPr lvl="1"/>
            <a:r>
              <a:rPr lang="en-US" dirty="0"/>
              <a:t>Initial budget $865 Million</a:t>
            </a:r>
          </a:p>
        </p:txBody>
      </p:sp>
      <p:sp>
        <p:nvSpPr>
          <p:cNvPr id="4" name="Slide Number Placeholder 3">
            <a:extLst>
              <a:ext uri="{FF2B5EF4-FFF2-40B4-BE49-F238E27FC236}">
                <a16:creationId xmlns:a16="http://schemas.microsoft.com/office/drawing/2014/main" id="{031459B8-4B54-4E31-AA94-35DB9EFAFA1E}"/>
              </a:ext>
            </a:extLst>
          </p:cNvPr>
          <p:cNvSpPr>
            <a:spLocks noGrp="1"/>
          </p:cNvSpPr>
          <p:nvPr>
            <p:ph type="sldNum" sz="quarter" idx="12"/>
          </p:nvPr>
        </p:nvSpPr>
        <p:spPr/>
        <p:txBody>
          <a:bodyPr/>
          <a:lstStyle/>
          <a:p>
            <a:fld id="{8148315D-BD21-4EAF-8E5A-350D39CA543D}" type="slidenum">
              <a:rPr lang="en-US" smtClean="0"/>
              <a:pPr/>
              <a:t>24</a:t>
            </a:fld>
            <a:endParaRPr lang="en-US"/>
          </a:p>
        </p:txBody>
      </p:sp>
      <p:sp>
        <p:nvSpPr>
          <p:cNvPr id="5" name="TextBox 4">
            <a:extLst>
              <a:ext uri="{FF2B5EF4-FFF2-40B4-BE49-F238E27FC236}">
                <a16:creationId xmlns:a16="http://schemas.microsoft.com/office/drawing/2014/main" id="{9E2E38EA-2471-4FC1-840A-5427942B10EC}"/>
              </a:ext>
            </a:extLst>
          </p:cNvPr>
          <p:cNvSpPr txBox="1"/>
          <p:nvPr/>
        </p:nvSpPr>
        <p:spPr>
          <a:xfrm>
            <a:off x="151751" y="6084285"/>
            <a:ext cx="8840497" cy="646331"/>
          </a:xfrm>
          <a:prstGeom prst="rect">
            <a:avLst/>
          </a:prstGeom>
          <a:noFill/>
        </p:spPr>
        <p:txBody>
          <a:bodyPr wrap="none" rtlCol="0">
            <a:spAutoFit/>
          </a:bodyPr>
          <a:lstStyle/>
          <a:p>
            <a:r>
              <a:rPr lang="en-US" dirty="0"/>
              <a:t>https://www.science.org/news/2021/05/biden-backs-new-nsf-tech-directorate-senate-balks</a:t>
            </a:r>
          </a:p>
          <a:p>
            <a:endParaRPr lang="en-US" dirty="0"/>
          </a:p>
        </p:txBody>
      </p:sp>
    </p:spTree>
    <p:extLst>
      <p:ext uri="{BB962C8B-B14F-4D97-AF65-F5344CB8AC3E}">
        <p14:creationId xmlns:p14="http://schemas.microsoft.com/office/powerpoint/2010/main" val="23746076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C25CA-3739-4D6D-A7AC-F6B47818C39B}"/>
              </a:ext>
            </a:extLst>
          </p:cNvPr>
          <p:cNvSpPr>
            <a:spLocks noGrp="1"/>
          </p:cNvSpPr>
          <p:nvPr>
            <p:ph type="title"/>
          </p:nvPr>
        </p:nvSpPr>
        <p:spPr/>
        <p:txBody>
          <a:bodyPr/>
          <a:lstStyle/>
          <a:p>
            <a:r>
              <a:rPr lang="en-US" dirty="0"/>
              <a:t>I/UCRC &amp; INTERN Options</a:t>
            </a:r>
          </a:p>
        </p:txBody>
      </p:sp>
      <p:sp>
        <p:nvSpPr>
          <p:cNvPr id="3" name="Content Placeholder 2">
            <a:extLst>
              <a:ext uri="{FF2B5EF4-FFF2-40B4-BE49-F238E27FC236}">
                <a16:creationId xmlns:a16="http://schemas.microsoft.com/office/drawing/2014/main" id="{75C4BEED-2E37-44DA-9CAC-E4309D1B164C}"/>
              </a:ext>
            </a:extLst>
          </p:cNvPr>
          <p:cNvSpPr>
            <a:spLocks noGrp="1"/>
          </p:cNvSpPr>
          <p:nvPr>
            <p:ph idx="1"/>
          </p:nvPr>
        </p:nvSpPr>
        <p:spPr/>
        <p:txBody>
          <a:bodyPr>
            <a:normAutofit/>
          </a:bodyPr>
          <a:lstStyle/>
          <a:p>
            <a:pPr marL="0" indent="0">
              <a:buNone/>
            </a:pPr>
            <a:r>
              <a:rPr lang="en-US" sz="4000" dirty="0"/>
              <a:t>NSF IIP Program Directors</a:t>
            </a:r>
          </a:p>
          <a:p>
            <a:r>
              <a:rPr lang="en-US" sz="4000" dirty="0"/>
              <a:t>Prakash Balan – </a:t>
            </a:r>
            <a:r>
              <a:rPr lang="sv-SE" sz="4000" dirty="0">
                <a:hlinkClick r:id="rId2"/>
              </a:rPr>
              <a:t>pbalan@nsf.gov</a:t>
            </a:r>
            <a:endParaRPr lang="en-US" sz="4000" dirty="0"/>
          </a:p>
          <a:p>
            <a:r>
              <a:rPr lang="en-US" sz="4000" dirty="0"/>
              <a:t>Crystal Leach – </a:t>
            </a:r>
            <a:r>
              <a:rPr lang="en-US" sz="4000" dirty="0">
                <a:hlinkClick r:id="rId3"/>
              </a:rPr>
              <a:t>crleach@nsf.gov</a:t>
            </a:r>
            <a:endParaRPr lang="en-US" sz="4000" dirty="0"/>
          </a:p>
          <a:p>
            <a:pPr marL="0" indent="0">
              <a:buNone/>
            </a:pPr>
            <a:endParaRPr lang="en-US" sz="4000" dirty="0"/>
          </a:p>
        </p:txBody>
      </p:sp>
      <p:sp>
        <p:nvSpPr>
          <p:cNvPr id="4" name="Slide Number Placeholder 3">
            <a:extLst>
              <a:ext uri="{FF2B5EF4-FFF2-40B4-BE49-F238E27FC236}">
                <a16:creationId xmlns:a16="http://schemas.microsoft.com/office/drawing/2014/main" id="{43D0E32D-8E02-4C3A-8EAC-E94285F7D4F7}"/>
              </a:ext>
            </a:extLst>
          </p:cNvPr>
          <p:cNvSpPr>
            <a:spLocks noGrp="1"/>
          </p:cNvSpPr>
          <p:nvPr>
            <p:ph type="sldNum" sz="quarter" idx="12"/>
          </p:nvPr>
        </p:nvSpPr>
        <p:spPr/>
        <p:txBody>
          <a:bodyPr/>
          <a:lstStyle/>
          <a:p>
            <a:fld id="{8148315D-BD21-4EAF-8E5A-350D39CA543D}" type="slidenum">
              <a:rPr lang="en-US" smtClean="0"/>
              <a:pPr/>
              <a:t>25</a:t>
            </a:fld>
            <a:endParaRPr lang="en-US"/>
          </a:p>
        </p:txBody>
      </p:sp>
    </p:spTree>
    <p:extLst>
      <p:ext uri="{BB962C8B-B14F-4D97-AF65-F5344CB8AC3E}">
        <p14:creationId xmlns:p14="http://schemas.microsoft.com/office/powerpoint/2010/main" val="30432466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6F9AD-08AE-469C-8084-3BDF9757D126}"/>
              </a:ext>
            </a:extLst>
          </p:cNvPr>
          <p:cNvSpPr>
            <a:spLocks noGrp="1"/>
          </p:cNvSpPr>
          <p:nvPr>
            <p:ph type="title"/>
          </p:nvPr>
        </p:nvSpPr>
        <p:spPr/>
        <p:txBody>
          <a:bodyPr>
            <a:normAutofit fontScale="90000"/>
          </a:bodyPr>
          <a:lstStyle/>
          <a:p>
            <a:r>
              <a:rPr lang="en-US" dirty="0"/>
              <a:t>Innovation Ecosystem Funding Sources</a:t>
            </a:r>
          </a:p>
        </p:txBody>
      </p:sp>
      <p:sp>
        <p:nvSpPr>
          <p:cNvPr id="3" name="Content Placeholder 2">
            <a:extLst>
              <a:ext uri="{FF2B5EF4-FFF2-40B4-BE49-F238E27FC236}">
                <a16:creationId xmlns:a16="http://schemas.microsoft.com/office/drawing/2014/main" id="{474ABA99-F547-4ABA-84F6-909EDA6AF1FA}"/>
              </a:ext>
            </a:extLst>
          </p:cNvPr>
          <p:cNvSpPr>
            <a:spLocks noGrp="1"/>
          </p:cNvSpPr>
          <p:nvPr>
            <p:ph idx="1"/>
          </p:nvPr>
        </p:nvSpPr>
        <p:spPr/>
        <p:txBody>
          <a:bodyPr/>
          <a:lstStyle/>
          <a:p>
            <a:r>
              <a:rPr lang="en-US" dirty="0"/>
              <a:t>SBIR/STTR </a:t>
            </a:r>
            <a:r>
              <a:rPr lang="en-US" dirty="0">
                <a:hlinkClick r:id="rId2"/>
              </a:rPr>
              <a:t>https://seedfund.nsf.gov/</a:t>
            </a:r>
            <a:endParaRPr lang="en-US" dirty="0"/>
          </a:p>
          <a:p>
            <a:r>
              <a:rPr lang="en-US" dirty="0"/>
              <a:t>GOALI  </a:t>
            </a:r>
            <a:r>
              <a:rPr lang="en-US" dirty="0">
                <a:hlinkClick r:id="rId3"/>
              </a:rPr>
              <a:t>https://www.nsf.gov/eng/iip/goali.jsp</a:t>
            </a:r>
            <a:endParaRPr lang="en-US" dirty="0"/>
          </a:p>
          <a:p>
            <a:r>
              <a:rPr lang="en-US" dirty="0"/>
              <a:t>SECO </a:t>
            </a:r>
            <a:r>
              <a:rPr lang="en-US" dirty="0">
                <a:hlinkClick r:id="rId4"/>
              </a:rPr>
              <a:t>https://www.nsf.gov/pubs/2015/nsf15043/nsf15043.jsp</a:t>
            </a:r>
            <a:endParaRPr lang="en-US" dirty="0"/>
          </a:p>
          <a:p>
            <a:r>
              <a:rPr lang="en-US" dirty="0"/>
              <a:t>INTERN </a:t>
            </a:r>
            <a:r>
              <a:rPr lang="en-US" dirty="0">
                <a:hlinkClick r:id="rId5"/>
              </a:rPr>
              <a:t>https://www.nsf.gov/publications/pub_summ.jsp?ods_key=nsf21013</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C64BCEF9-6FB3-43D1-8DD6-3F73381905D0}"/>
              </a:ext>
            </a:extLst>
          </p:cNvPr>
          <p:cNvSpPr>
            <a:spLocks noGrp="1"/>
          </p:cNvSpPr>
          <p:nvPr>
            <p:ph type="sldNum" sz="quarter" idx="12"/>
          </p:nvPr>
        </p:nvSpPr>
        <p:spPr/>
        <p:txBody>
          <a:bodyPr/>
          <a:lstStyle/>
          <a:p>
            <a:fld id="{8148315D-BD21-4EAF-8E5A-350D39CA543D}" type="slidenum">
              <a:rPr lang="en-US" smtClean="0"/>
              <a:pPr/>
              <a:t>26</a:t>
            </a:fld>
            <a:endParaRPr lang="en-US"/>
          </a:p>
        </p:txBody>
      </p:sp>
    </p:spTree>
    <p:extLst>
      <p:ext uri="{BB962C8B-B14F-4D97-AF65-F5344CB8AC3E}">
        <p14:creationId xmlns:p14="http://schemas.microsoft.com/office/powerpoint/2010/main" val="3947389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90F14-68A7-469A-AE6D-9975C2A4630C}"/>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AF7293E7-2FC8-4E29-857E-17BD0D65D2E2}"/>
              </a:ext>
            </a:extLst>
          </p:cNvPr>
          <p:cNvSpPr>
            <a:spLocks noGrp="1"/>
          </p:cNvSpPr>
          <p:nvPr>
            <p:ph idx="1"/>
          </p:nvPr>
        </p:nvSpPr>
        <p:spPr/>
        <p:txBody>
          <a:bodyPr>
            <a:normAutofit/>
          </a:bodyPr>
          <a:lstStyle/>
          <a:p>
            <a:r>
              <a:rPr lang="en-US" b="1" dirty="0">
                <a:solidFill>
                  <a:srgbClr val="C00000"/>
                </a:solidFill>
              </a:rPr>
              <a:t>How does Gen-4 differ from Gen-3?</a:t>
            </a:r>
          </a:p>
          <a:p>
            <a:r>
              <a:rPr lang="en-US" dirty="0"/>
              <a:t>What functions are managed in the Innovation Ecosystem?</a:t>
            </a:r>
          </a:p>
          <a:p>
            <a:pPr lvl="1"/>
            <a:r>
              <a:rPr lang="en-US" dirty="0"/>
              <a:t>Industry Management</a:t>
            </a:r>
          </a:p>
          <a:p>
            <a:pPr lvl="1"/>
            <a:r>
              <a:rPr lang="en-US" dirty="0"/>
              <a:t>Innovation Management</a:t>
            </a:r>
          </a:p>
          <a:p>
            <a:pPr lvl="1"/>
            <a:r>
              <a:rPr lang="en-US" dirty="0"/>
              <a:t>Stakeholder Management</a:t>
            </a:r>
          </a:p>
          <a:p>
            <a:r>
              <a:rPr lang="en-US" dirty="0"/>
              <a:t>How does one know all possible stakeholders have been identified?</a:t>
            </a:r>
          </a:p>
          <a:p>
            <a:pPr lvl="2"/>
            <a:endParaRPr lang="en-US" dirty="0"/>
          </a:p>
          <a:p>
            <a:endParaRPr lang="en-US" dirty="0"/>
          </a:p>
        </p:txBody>
      </p:sp>
      <p:sp>
        <p:nvSpPr>
          <p:cNvPr id="4" name="Slide Number Placeholder 3">
            <a:extLst>
              <a:ext uri="{FF2B5EF4-FFF2-40B4-BE49-F238E27FC236}">
                <a16:creationId xmlns:a16="http://schemas.microsoft.com/office/drawing/2014/main" id="{D19159AE-F9AF-41C1-BB4B-57431EB905C2}"/>
              </a:ext>
            </a:extLst>
          </p:cNvPr>
          <p:cNvSpPr>
            <a:spLocks noGrp="1"/>
          </p:cNvSpPr>
          <p:nvPr>
            <p:ph type="sldNum" sz="quarter" idx="12"/>
          </p:nvPr>
        </p:nvSpPr>
        <p:spPr/>
        <p:txBody>
          <a:bodyPr/>
          <a:lstStyle/>
          <a:p>
            <a:fld id="{8148315D-BD21-4EAF-8E5A-350D39CA543D}" type="slidenum">
              <a:rPr lang="en-US" smtClean="0"/>
              <a:pPr/>
              <a:t>3</a:t>
            </a:fld>
            <a:endParaRPr lang="en-US"/>
          </a:p>
        </p:txBody>
      </p:sp>
    </p:spTree>
    <p:extLst>
      <p:ext uri="{BB962C8B-B14F-4D97-AF65-F5344CB8AC3E}">
        <p14:creationId xmlns:p14="http://schemas.microsoft.com/office/powerpoint/2010/main" val="711215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3AFCC-704C-4972-8399-D934DFDC61A5}"/>
              </a:ext>
            </a:extLst>
          </p:cNvPr>
          <p:cNvSpPr>
            <a:spLocks noGrp="1"/>
          </p:cNvSpPr>
          <p:nvPr>
            <p:ph type="title"/>
          </p:nvPr>
        </p:nvSpPr>
        <p:spPr/>
        <p:txBody>
          <a:bodyPr>
            <a:normAutofit fontScale="90000"/>
          </a:bodyPr>
          <a:lstStyle/>
          <a:p>
            <a:r>
              <a:rPr lang="en-US" dirty="0"/>
              <a:t>How Does Gen-4 differ from Gen-3?</a:t>
            </a:r>
            <a:endParaRPr lang="en-US" dirty="0">
              <a:solidFill>
                <a:srgbClr val="0070C0"/>
              </a:solidFill>
            </a:endParaRPr>
          </a:p>
        </p:txBody>
      </p:sp>
      <p:sp>
        <p:nvSpPr>
          <p:cNvPr id="3" name="Content Placeholder 2">
            <a:extLst>
              <a:ext uri="{FF2B5EF4-FFF2-40B4-BE49-F238E27FC236}">
                <a16:creationId xmlns:a16="http://schemas.microsoft.com/office/drawing/2014/main" id="{721A6966-E873-458E-9334-5B01BC71FB27}"/>
              </a:ext>
            </a:extLst>
          </p:cNvPr>
          <p:cNvSpPr>
            <a:spLocks noGrp="1"/>
          </p:cNvSpPr>
          <p:nvPr>
            <p:ph idx="1"/>
          </p:nvPr>
        </p:nvSpPr>
        <p:spPr>
          <a:xfrm>
            <a:off x="628650" y="1491517"/>
            <a:ext cx="7886700" cy="4351338"/>
          </a:xfrm>
        </p:spPr>
        <p:txBody>
          <a:bodyPr>
            <a:normAutofit fontScale="92500" lnSpcReduction="10000"/>
          </a:bodyPr>
          <a:lstStyle/>
          <a:p>
            <a:r>
              <a:rPr lang="en-US" dirty="0"/>
              <a:t>This ERC solicitation has been informed by a study from the </a:t>
            </a:r>
            <a:r>
              <a:rPr lang="en-US" i="1" dirty="0"/>
              <a:t>National Academies of Sciences, Engineering, and Medicine (NASEM)</a:t>
            </a:r>
            <a:r>
              <a:rPr lang="en-US" dirty="0"/>
              <a:t>.</a:t>
            </a:r>
          </a:p>
          <a:p>
            <a:pPr lvl="1">
              <a:buFont typeface="Wingdings" panose="05000000000000000000" pitchFamily="2" charset="2"/>
              <a:buChar char="ü"/>
            </a:pPr>
            <a:r>
              <a:rPr lang="en-US" dirty="0"/>
              <a:t>The program continues to focus on advancing an engineered system through inclusive </a:t>
            </a:r>
            <a:r>
              <a:rPr lang="en-US" b="1" dirty="0"/>
              <a:t>cross-disciplinary</a:t>
            </a:r>
            <a:r>
              <a:rPr lang="en-US" dirty="0"/>
              <a:t> and </a:t>
            </a:r>
            <a:r>
              <a:rPr lang="en-US" b="1" dirty="0"/>
              <a:t>cross-sector</a:t>
            </a:r>
            <a:r>
              <a:rPr lang="en-US" dirty="0"/>
              <a:t> partnerships, </a:t>
            </a:r>
          </a:p>
          <a:p>
            <a:pPr lvl="1">
              <a:buFont typeface="Wingdings" panose="05000000000000000000" pitchFamily="2" charset="2"/>
              <a:buChar char="ü"/>
            </a:pPr>
            <a:r>
              <a:rPr lang="en-US" dirty="0"/>
              <a:t>While placing greater emphasis on research that leads to </a:t>
            </a:r>
            <a:r>
              <a:rPr lang="en-US" b="1" dirty="0"/>
              <a:t>societal impact </a:t>
            </a:r>
            <a:r>
              <a:rPr lang="en-US" dirty="0"/>
              <a:t>through </a:t>
            </a:r>
            <a:r>
              <a:rPr lang="en-US" b="1" dirty="0"/>
              <a:t>convergent</a:t>
            </a:r>
            <a:r>
              <a:rPr lang="en-US" dirty="0"/>
              <a:t> approaches, engaging </a:t>
            </a:r>
            <a:r>
              <a:rPr lang="en-US" b="1" dirty="0"/>
              <a:t>stakeholder communities</a:t>
            </a:r>
            <a:r>
              <a:rPr lang="en-US" dirty="0"/>
              <a:t>, and strengthening </a:t>
            </a:r>
            <a:r>
              <a:rPr lang="en-US" b="1" dirty="0"/>
              <a:t>team formation</a:t>
            </a:r>
            <a:r>
              <a:rPr lang="en-US" dirty="0"/>
              <a:t>.</a:t>
            </a:r>
          </a:p>
          <a:p>
            <a:endParaRPr lang="en-US" dirty="0"/>
          </a:p>
        </p:txBody>
      </p:sp>
    </p:spTree>
    <p:extLst>
      <p:ext uri="{BB962C8B-B14F-4D97-AF65-F5344CB8AC3E}">
        <p14:creationId xmlns:p14="http://schemas.microsoft.com/office/powerpoint/2010/main" val="1204235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098C2-63B8-4341-A970-AE48A6D15796}"/>
              </a:ext>
            </a:extLst>
          </p:cNvPr>
          <p:cNvSpPr>
            <a:spLocks noGrp="1"/>
          </p:cNvSpPr>
          <p:nvPr>
            <p:ph type="title"/>
          </p:nvPr>
        </p:nvSpPr>
        <p:spPr/>
        <p:txBody>
          <a:bodyPr>
            <a:normAutofit fontScale="90000"/>
          </a:bodyPr>
          <a:lstStyle/>
          <a:p>
            <a:r>
              <a:rPr lang="en-US" dirty="0"/>
              <a:t>Changes in ERC Solicitation: </a:t>
            </a:r>
            <a:r>
              <a:rPr lang="en-US" dirty="0">
                <a:solidFill>
                  <a:srgbClr val="00B050"/>
                </a:solidFill>
              </a:rPr>
              <a:t>Flexibility in Eligibility</a:t>
            </a:r>
          </a:p>
        </p:txBody>
      </p:sp>
      <p:sp>
        <p:nvSpPr>
          <p:cNvPr id="3" name="Content Placeholder 2">
            <a:extLst>
              <a:ext uri="{FF2B5EF4-FFF2-40B4-BE49-F238E27FC236}">
                <a16:creationId xmlns:a16="http://schemas.microsoft.com/office/drawing/2014/main" id="{A85AD1CA-A63A-45F2-ACF4-30A814649F5F}"/>
              </a:ext>
            </a:extLst>
          </p:cNvPr>
          <p:cNvSpPr>
            <a:spLocks noGrp="1"/>
          </p:cNvSpPr>
          <p:nvPr>
            <p:ph idx="1"/>
          </p:nvPr>
        </p:nvSpPr>
        <p:spPr/>
        <p:txBody>
          <a:bodyPr>
            <a:normAutofit fontScale="92500" lnSpcReduction="10000"/>
          </a:bodyPr>
          <a:lstStyle/>
          <a:p>
            <a:r>
              <a:rPr lang="en-US" dirty="0"/>
              <a:t>Limit on Number of Letters of Intent and Preliminary Proposals:</a:t>
            </a:r>
          </a:p>
          <a:p>
            <a:pPr lvl="1"/>
            <a:r>
              <a:rPr lang="en-US" dirty="0"/>
              <a:t>Per Institution: None</a:t>
            </a:r>
          </a:p>
          <a:p>
            <a:pPr lvl="1"/>
            <a:r>
              <a:rPr lang="en-US" dirty="0"/>
              <a:t>Per PI or Co-PI: None</a:t>
            </a:r>
          </a:p>
          <a:p>
            <a:r>
              <a:rPr lang="en-US" dirty="0"/>
              <a:t>The lead institution must have an Engineering Department/School, offering degrees at the Bachelors, Masters, and PhD level.</a:t>
            </a:r>
          </a:p>
          <a:p>
            <a:r>
              <a:rPr lang="en-US" dirty="0">
                <a:solidFill>
                  <a:schemeClr val="bg1">
                    <a:lumMod val="75000"/>
                  </a:schemeClr>
                </a:solidFill>
              </a:rPr>
              <a:t>A letter of support must be received from the Dean of Engineering at that institution. (Taken care of)</a:t>
            </a:r>
          </a:p>
          <a:p>
            <a:endParaRPr lang="en-US" dirty="0">
              <a:solidFill>
                <a:schemeClr val="bg1">
                  <a:lumMod val="75000"/>
                </a:schemeClr>
              </a:solidFill>
            </a:endParaRPr>
          </a:p>
          <a:p>
            <a:endParaRPr lang="en-US" b="1" dirty="0"/>
          </a:p>
        </p:txBody>
      </p:sp>
    </p:spTree>
    <p:extLst>
      <p:ext uri="{BB962C8B-B14F-4D97-AF65-F5344CB8AC3E}">
        <p14:creationId xmlns:p14="http://schemas.microsoft.com/office/powerpoint/2010/main" val="4242913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66EC1-6A5B-4A88-87BE-BC22C889B2A1}"/>
              </a:ext>
            </a:extLst>
          </p:cNvPr>
          <p:cNvSpPr>
            <a:spLocks noGrp="1"/>
          </p:cNvSpPr>
          <p:nvPr>
            <p:ph type="title"/>
          </p:nvPr>
        </p:nvSpPr>
        <p:spPr/>
        <p:txBody>
          <a:bodyPr>
            <a:normAutofit fontScale="90000"/>
          </a:bodyPr>
          <a:lstStyle/>
          <a:p>
            <a:r>
              <a:rPr lang="en-US" dirty="0"/>
              <a:t>Changes in ERC Solicitation: </a:t>
            </a:r>
            <a:r>
              <a:rPr lang="en-US" dirty="0">
                <a:solidFill>
                  <a:schemeClr val="accent1">
                    <a:lumMod val="75000"/>
                  </a:schemeClr>
                </a:solidFill>
              </a:rPr>
              <a:t>Flexibility in Personnel</a:t>
            </a:r>
          </a:p>
        </p:txBody>
      </p:sp>
      <p:sp>
        <p:nvSpPr>
          <p:cNvPr id="3" name="Content Placeholder 2">
            <a:extLst>
              <a:ext uri="{FF2B5EF4-FFF2-40B4-BE49-F238E27FC236}">
                <a16:creationId xmlns:a16="http://schemas.microsoft.com/office/drawing/2014/main" id="{B04AE760-10B3-48D2-ADF8-3E44A07EAA43}"/>
              </a:ext>
            </a:extLst>
          </p:cNvPr>
          <p:cNvSpPr>
            <a:spLocks noGrp="1"/>
          </p:cNvSpPr>
          <p:nvPr>
            <p:ph idx="1"/>
          </p:nvPr>
        </p:nvSpPr>
        <p:spPr/>
        <p:txBody>
          <a:bodyPr>
            <a:normAutofit fontScale="77500" lnSpcReduction="20000"/>
          </a:bodyPr>
          <a:lstStyle/>
          <a:p>
            <a:r>
              <a:rPr lang="en-US" dirty="0"/>
              <a:t>Principal Investigators:</a:t>
            </a:r>
          </a:p>
          <a:p>
            <a:pPr lvl="1"/>
            <a:r>
              <a:rPr lang="en-US" dirty="0"/>
              <a:t>The Lead PI must be a tenured faculty member at the Lead Institution; cannot change.</a:t>
            </a:r>
          </a:p>
          <a:p>
            <a:pPr lvl="1"/>
            <a:r>
              <a:rPr lang="en-US" dirty="0"/>
              <a:t>The Lead PI does not have to be from an Engineering Department. </a:t>
            </a:r>
          </a:p>
          <a:p>
            <a:pPr lvl="1"/>
            <a:r>
              <a:rPr lang="en-US" dirty="0"/>
              <a:t>The Lead PI and the ERC Director are not required to be the same person, but both must be from the Lead Institution.</a:t>
            </a:r>
          </a:p>
          <a:p>
            <a:pPr lvl="1"/>
            <a:r>
              <a:rPr lang="en-US" dirty="0"/>
              <a:t>Non-Lead PIs are the PIs listed on the Cover Sheet after the Lead PI and may be from institutions other than the lead university. </a:t>
            </a:r>
          </a:p>
          <a:p>
            <a:pPr lvl="1"/>
            <a:r>
              <a:rPr lang="en-US" dirty="0"/>
              <a:t>Non-Lead PIs do not need to be tenured; may change.</a:t>
            </a:r>
          </a:p>
          <a:p>
            <a:r>
              <a:rPr lang="en-US" dirty="0"/>
              <a:t>Leadership Roles:</a:t>
            </a:r>
          </a:p>
          <a:p>
            <a:pPr lvl="1"/>
            <a:r>
              <a:rPr lang="en-US" dirty="0"/>
              <a:t>Opportunity for different models of leadership</a:t>
            </a:r>
          </a:p>
          <a:p>
            <a:pPr lvl="1"/>
            <a:r>
              <a:rPr lang="en-US" dirty="0"/>
              <a:t>Exception: ERC Administrative Director role is required.</a:t>
            </a:r>
          </a:p>
          <a:p>
            <a:pPr lvl="1"/>
            <a:endParaRPr lang="en-US" dirty="0"/>
          </a:p>
          <a:p>
            <a:endParaRPr lang="en-US" dirty="0"/>
          </a:p>
          <a:p>
            <a:endParaRPr lang="en-US" dirty="0"/>
          </a:p>
        </p:txBody>
      </p:sp>
    </p:spTree>
    <p:extLst>
      <p:ext uri="{BB962C8B-B14F-4D97-AF65-F5344CB8AC3E}">
        <p14:creationId xmlns:p14="http://schemas.microsoft.com/office/powerpoint/2010/main" val="1003208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EEDDD-6E15-4938-961D-8F6460227E59}"/>
              </a:ext>
            </a:extLst>
          </p:cNvPr>
          <p:cNvSpPr>
            <a:spLocks noGrp="1"/>
          </p:cNvSpPr>
          <p:nvPr>
            <p:ph type="title"/>
          </p:nvPr>
        </p:nvSpPr>
        <p:spPr/>
        <p:txBody>
          <a:bodyPr>
            <a:normAutofit fontScale="90000"/>
          </a:bodyPr>
          <a:lstStyle/>
          <a:p>
            <a:r>
              <a:rPr lang="en-US" dirty="0"/>
              <a:t>Changes in Solicitation: </a:t>
            </a:r>
            <a:br>
              <a:rPr lang="en-US" dirty="0"/>
            </a:br>
            <a:r>
              <a:rPr lang="en-US" dirty="0">
                <a:solidFill>
                  <a:srgbClr val="E6287E"/>
                </a:solidFill>
              </a:rPr>
              <a:t>Flexibility in Management</a:t>
            </a:r>
          </a:p>
        </p:txBody>
      </p:sp>
      <p:sp>
        <p:nvSpPr>
          <p:cNvPr id="3" name="Content Placeholder 2">
            <a:extLst>
              <a:ext uri="{FF2B5EF4-FFF2-40B4-BE49-F238E27FC236}">
                <a16:creationId xmlns:a16="http://schemas.microsoft.com/office/drawing/2014/main" id="{03654987-A6EE-44A1-94DD-7C241BDDF915}"/>
              </a:ext>
            </a:extLst>
          </p:cNvPr>
          <p:cNvSpPr>
            <a:spLocks noGrp="1"/>
          </p:cNvSpPr>
          <p:nvPr>
            <p:ph idx="1"/>
          </p:nvPr>
        </p:nvSpPr>
        <p:spPr>
          <a:xfrm>
            <a:off x="408497" y="1690689"/>
            <a:ext cx="4288407" cy="4351338"/>
          </a:xfrm>
        </p:spPr>
        <p:txBody>
          <a:bodyPr>
            <a:normAutofit fontScale="92500" lnSpcReduction="20000"/>
          </a:bodyPr>
          <a:lstStyle/>
          <a:p>
            <a:r>
              <a:rPr lang="en-US" dirty="0"/>
              <a:t>Management Structure:</a:t>
            </a:r>
          </a:p>
          <a:p>
            <a:pPr lvl="1"/>
            <a:r>
              <a:rPr lang="en-US" dirty="0"/>
              <a:t>More freedom and creativity </a:t>
            </a:r>
          </a:p>
          <a:p>
            <a:pPr lvl="1"/>
            <a:r>
              <a:rPr lang="en-US" dirty="0"/>
              <a:t>Define the roles of various advisory boards/entities</a:t>
            </a:r>
          </a:p>
          <a:p>
            <a:r>
              <a:rPr lang="en-US" dirty="0"/>
              <a:t>Explain the ERC’s processes for</a:t>
            </a:r>
          </a:p>
          <a:p>
            <a:pPr lvl="1"/>
            <a:r>
              <a:rPr lang="en-US" dirty="0"/>
              <a:t>Team communication</a:t>
            </a:r>
          </a:p>
          <a:p>
            <a:pPr lvl="1"/>
            <a:r>
              <a:rPr lang="en-US" dirty="0"/>
              <a:t>Taking in and responding to advisory feedback</a:t>
            </a:r>
          </a:p>
          <a:p>
            <a:pPr lvl="1"/>
            <a:endParaRPr lang="en-US" dirty="0"/>
          </a:p>
          <a:p>
            <a:endParaRPr lang="en-US" dirty="0"/>
          </a:p>
        </p:txBody>
      </p:sp>
      <p:pic>
        <p:nvPicPr>
          <p:cNvPr id="4" name="Picture 3" descr="ERCmanagement">
            <a:extLst>
              <a:ext uri="{FF2B5EF4-FFF2-40B4-BE49-F238E27FC236}">
                <a16:creationId xmlns:a16="http://schemas.microsoft.com/office/drawing/2014/main" id="{D5B7CE84-9466-4D7B-A52D-0FF56952A45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438650" y="1690689"/>
            <a:ext cx="4705350" cy="3926457"/>
          </a:xfrm>
          <a:prstGeom prst="rect">
            <a:avLst/>
          </a:prstGeom>
          <a:noFill/>
          <a:ln>
            <a:noFill/>
          </a:ln>
        </p:spPr>
      </p:pic>
    </p:spTree>
    <p:extLst>
      <p:ext uri="{BB962C8B-B14F-4D97-AF65-F5344CB8AC3E}">
        <p14:creationId xmlns:p14="http://schemas.microsoft.com/office/powerpoint/2010/main" val="2719617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90F14-68A7-469A-AE6D-9975C2A4630C}"/>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AF7293E7-2FC8-4E29-857E-17BD0D65D2E2}"/>
              </a:ext>
            </a:extLst>
          </p:cNvPr>
          <p:cNvSpPr>
            <a:spLocks noGrp="1"/>
          </p:cNvSpPr>
          <p:nvPr>
            <p:ph idx="1"/>
          </p:nvPr>
        </p:nvSpPr>
        <p:spPr/>
        <p:txBody>
          <a:bodyPr>
            <a:normAutofit/>
          </a:bodyPr>
          <a:lstStyle/>
          <a:p>
            <a:r>
              <a:rPr lang="en-US" dirty="0"/>
              <a:t>How does Gen-4 differ from Gen-3?</a:t>
            </a:r>
          </a:p>
          <a:p>
            <a:r>
              <a:rPr lang="en-US" b="1" dirty="0">
                <a:solidFill>
                  <a:srgbClr val="C00000"/>
                </a:solidFill>
              </a:rPr>
              <a:t>What functions are managed in the Innovation Ecosystem?</a:t>
            </a:r>
          </a:p>
          <a:p>
            <a:pPr lvl="1"/>
            <a:r>
              <a:rPr lang="en-US" dirty="0"/>
              <a:t>Industry Management</a:t>
            </a:r>
          </a:p>
          <a:p>
            <a:pPr lvl="1"/>
            <a:r>
              <a:rPr lang="en-US" dirty="0"/>
              <a:t>Innovation Management</a:t>
            </a:r>
          </a:p>
          <a:p>
            <a:pPr lvl="1"/>
            <a:r>
              <a:rPr lang="en-US" dirty="0"/>
              <a:t>Stakeholder Management</a:t>
            </a:r>
          </a:p>
          <a:p>
            <a:r>
              <a:rPr lang="en-US" dirty="0"/>
              <a:t>How does one know all possible stakeholders have been identified?</a:t>
            </a:r>
          </a:p>
          <a:p>
            <a:pPr lvl="2"/>
            <a:endParaRPr lang="en-US" dirty="0"/>
          </a:p>
          <a:p>
            <a:endParaRPr lang="en-US" dirty="0"/>
          </a:p>
        </p:txBody>
      </p:sp>
      <p:sp>
        <p:nvSpPr>
          <p:cNvPr id="4" name="Slide Number Placeholder 3">
            <a:extLst>
              <a:ext uri="{FF2B5EF4-FFF2-40B4-BE49-F238E27FC236}">
                <a16:creationId xmlns:a16="http://schemas.microsoft.com/office/drawing/2014/main" id="{D19159AE-F9AF-41C1-BB4B-57431EB905C2}"/>
              </a:ext>
            </a:extLst>
          </p:cNvPr>
          <p:cNvSpPr>
            <a:spLocks noGrp="1"/>
          </p:cNvSpPr>
          <p:nvPr>
            <p:ph type="sldNum" sz="quarter" idx="12"/>
          </p:nvPr>
        </p:nvSpPr>
        <p:spPr/>
        <p:txBody>
          <a:bodyPr/>
          <a:lstStyle/>
          <a:p>
            <a:fld id="{8148315D-BD21-4EAF-8E5A-350D39CA543D}" type="slidenum">
              <a:rPr lang="en-US" smtClean="0"/>
              <a:pPr/>
              <a:t>8</a:t>
            </a:fld>
            <a:endParaRPr lang="en-US"/>
          </a:p>
        </p:txBody>
      </p:sp>
    </p:spTree>
    <p:extLst>
      <p:ext uri="{BB962C8B-B14F-4D97-AF65-F5344CB8AC3E}">
        <p14:creationId xmlns:p14="http://schemas.microsoft.com/office/powerpoint/2010/main" val="1682760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20A44-1343-4426-9193-F86CDCF8ECFC}"/>
              </a:ext>
            </a:extLst>
          </p:cNvPr>
          <p:cNvSpPr>
            <a:spLocks noGrp="1"/>
          </p:cNvSpPr>
          <p:nvPr>
            <p:ph type="title"/>
          </p:nvPr>
        </p:nvSpPr>
        <p:spPr>
          <a:xfrm>
            <a:off x="457200" y="701675"/>
            <a:ext cx="8229600" cy="1143000"/>
          </a:xfrm>
        </p:spPr>
        <p:txBody>
          <a:bodyPr>
            <a:noAutofit/>
          </a:bodyPr>
          <a:lstStyle/>
          <a:p>
            <a:r>
              <a:rPr lang="en-US" sz="3600" b="1" dirty="0"/>
              <a:t>ERCs are Charged with Nurturing the Innovation Ecosystem</a:t>
            </a:r>
          </a:p>
        </p:txBody>
      </p:sp>
      <p:sp>
        <p:nvSpPr>
          <p:cNvPr id="3" name="Content Placeholder 2">
            <a:extLst>
              <a:ext uri="{FF2B5EF4-FFF2-40B4-BE49-F238E27FC236}">
                <a16:creationId xmlns:a16="http://schemas.microsoft.com/office/drawing/2014/main" id="{897A55A7-1B48-4985-B224-D9C1D9A8A28C}"/>
              </a:ext>
            </a:extLst>
          </p:cNvPr>
          <p:cNvSpPr>
            <a:spLocks noGrp="1"/>
          </p:cNvSpPr>
          <p:nvPr>
            <p:ph idx="1"/>
          </p:nvPr>
        </p:nvSpPr>
        <p:spPr>
          <a:xfrm>
            <a:off x="457200" y="2027237"/>
            <a:ext cx="8229600" cy="4525963"/>
          </a:xfrm>
        </p:spPr>
        <p:txBody>
          <a:bodyPr>
            <a:normAutofit fontScale="92500"/>
          </a:bodyPr>
          <a:lstStyle/>
          <a:p>
            <a:r>
              <a:rPr lang="en-US" dirty="0"/>
              <a:t>The  </a:t>
            </a:r>
            <a:r>
              <a:rPr lang="en-US" b="1" dirty="0"/>
              <a:t>Gen 4 Innovation Ecosystem</a:t>
            </a:r>
            <a:r>
              <a:rPr lang="en-US" dirty="0"/>
              <a:t> is a community of like-minded stakeholders taking advantage of world-class resources proven to deliver results for individuals, teams and organizations, irrespective of geography, industry or company size.</a:t>
            </a:r>
          </a:p>
          <a:p>
            <a:r>
              <a:rPr lang="en-US" dirty="0"/>
              <a:t>ERC </a:t>
            </a:r>
            <a:r>
              <a:rPr lang="en-US" b="1" dirty="0"/>
              <a:t>stakeholders</a:t>
            </a:r>
            <a:r>
              <a:rPr lang="en-US" dirty="0"/>
              <a:t> are the faculty, students, industry partners, state and local governments, regulatory agencies, anyone impacted by proposed technology, etc.</a:t>
            </a:r>
          </a:p>
        </p:txBody>
      </p:sp>
      <p:sp>
        <p:nvSpPr>
          <p:cNvPr id="4" name="Slide Number Placeholder 3">
            <a:extLst>
              <a:ext uri="{FF2B5EF4-FFF2-40B4-BE49-F238E27FC236}">
                <a16:creationId xmlns:a16="http://schemas.microsoft.com/office/drawing/2014/main" id="{F41221CA-6F14-4503-B321-8FAF0B9EECB3}"/>
              </a:ext>
            </a:extLst>
          </p:cNvPr>
          <p:cNvSpPr>
            <a:spLocks noGrp="1"/>
          </p:cNvSpPr>
          <p:nvPr>
            <p:ph type="sldNum" sz="quarter" idx="12"/>
          </p:nvPr>
        </p:nvSpPr>
        <p:spPr/>
        <p:txBody>
          <a:bodyPr/>
          <a:lstStyle/>
          <a:p>
            <a:fld id="{8148315D-BD21-4EAF-8E5A-350D39CA543D}" type="slidenum">
              <a:rPr lang="en-US" smtClean="0"/>
              <a:pPr/>
              <a:t>9</a:t>
            </a:fld>
            <a:endParaRPr lang="en-US"/>
          </a:p>
        </p:txBody>
      </p:sp>
    </p:spTree>
    <p:extLst>
      <p:ext uri="{BB962C8B-B14F-4D97-AF65-F5344CB8AC3E}">
        <p14:creationId xmlns:p14="http://schemas.microsoft.com/office/powerpoint/2010/main" val="607542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5799</TotalTime>
  <Words>1693</Words>
  <Application>Microsoft Office PowerPoint</Application>
  <PresentationFormat>On-screen Show (4:3)</PresentationFormat>
  <Paragraphs>230</Paragraphs>
  <Slides>26</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Wingdings</vt:lpstr>
      <vt:lpstr>Office Theme</vt:lpstr>
      <vt:lpstr>PowerPoint Presentation</vt:lpstr>
      <vt:lpstr>OUTLINE</vt:lpstr>
      <vt:lpstr>OUTLINE</vt:lpstr>
      <vt:lpstr>How Does Gen-4 differ from Gen-3?</vt:lpstr>
      <vt:lpstr>Changes in ERC Solicitation: Flexibility in Eligibility</vt:lpstr>
      <vt:lpstr>Changes in ERC Solicitation: Flexibility in Personnel</vt:lpstr>
      <vt:lpstr>Changes in Solicitation:  Flexibility in Management</vt:lpstr>
      <vt:lpstr>OUTLINE</vt:lpstr>
      <vt:lpstr>ERCs are Charged with Nurturing the Innovation Ecosystem</vt:lpstr>
      <vt:lpstr>Strategic Partner and Innovation (SPI) Director</vt:lpstr>
      <vt:lpstr>Expectations: ERC Innovation Ecosystem</vt:lpstr>
      <vt:lpstr>ERC Partnerships with Stakeholders Foundation of Innovation Ecosystem</vt:lpstr>
      <vt:lpstr>Expectations of SPI Director</vt:lpstr>
      <vt:lpstr>Roles and Responsibility for Industry Management Function</vt:lpstr>
      <vt:lpstr>PowerPoint Presentation</vt:lpstr>
      <vt:lpstr>Roles and Responsibility for Innovation Function</vt:lpstr>
      <vt:lpstr>Roles and Responsibility for Stakeholder  Function</vt:lpstr>
      <vt:lpstr>Gen-4 ERC Stakeholder Definition (pick one)</vt:lpstr>
      <vt:lpstr>OUTLINE</vt:lpstr>
      <vt:lpstr>Suggested Process for Identifying Relevant   Entities</vt:lpstr>
      <vt:lpstr>Site Visit Risk Management Process</vt:lpstr>
      <vt:lpstr>PowerPoint Presentation</vt:lpstr>
      <vt:lpstr>NSF UPDATES</vt:lpstr>
      <vt:lpstr>Biden Budget: New  NSF Directorate</vt:lpstr>
      <vt:lpstr>I/UCRC &amp; INTERN Options</vt:lpstr>
      <vt:lpstr>Innovation Ecosystem Funding Sources</vt:lpstr>
    </vt:vector>
  </TitlesOfParts>
  <Company>University of Arkansas - Fayetteville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dkroper</dc:creator>
  <cp:lastModifiedBy>Jackson, Deborah J.</cp:lastModifiedBy>
  <cp:revision>1493</cp:revision>
  <cp:lastPrinted>2017-10-18T21:57:50Z</cp:lastPrinted>
  <dcterms:created xsi:type="dcterms:W3CDTF">2009-12-07T17:06:37Z</dcterms:created>
  <dcterms:modified xsi:type="dcterms:W3CDTF">2021-09-08T23:55:14Z</dcterms:modified>
</cp:coreProperties>
</file>